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8"/>
    <p:restoredTop sz="94671"/>
  </p:normalViewPr>
  <p:slideViewPr>
    <p:cSldViewPr snapToGrid="0" snapToObjects="1">
      <p:cViewPr>
        <p:scale>
          <a:sx n="165" d="100"/>
          <a:sy n="165" d="100"/>
        </p:scale>
        <p:origin x="-5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25D2D-14DD-6144-BB5C-AAA1DFDC22BF}" type="datetimeFigureOut">
              <a:rPr lang="en-US" smtClean="0"/>
              <a:t>8/3/18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9301D-97B0-C848-A715-CCBE2F9CB8B8}" type="slidenum">
              <a:rPr lang="en-US" smtClean="0"/>
              <a:t>‹#›</a:t>
            </a:fld>
            <a:endParaRPr lang="en-US"/>
          </a:p>
        </p:txBody>
      </p:sp>
    </p:spTree>
    <p:extLst>
      <p:ext uri="{BB962C8B-B14F-4D97-AF65-F5344CB8AC3E}">
        <p14:creationId xmlns:p14="http://schemas.microsoft.com/office/powerpoint/2010/main" val="1588618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301D-97B0-C848-A715-CCBE2F9CB8B8}" type="slidenum">
              <a:rPr lang="en-US" smtClean="0"/>
              <a:t>1</a:t>
            </a:fld>
            <a:endParaRPr lang="en-US"/>
          </a:p>
        </p:txBody>
      </p:sp>
    </p:spTree>
    <p:extLst>
      <p:ext uri="{BB962C8B-B14F-4D97-AF65-F5344CB8AC3E}">
        <p14:creationId xmlns:p14="http://schemas.microsoft.com/office/powerpoint/2010/main" val="3641782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301D-97B0-C848-A715-CCBE2F9CB8B8}" type="slidenum">
              <a:rPr lang="en-US" smtClean="0"/>
              <a:t>2</a:t>
            </a:fld>
            <a:endParaRPr lang="en-US"/>
          </a:p>
        </p:txBody>
      </p:sp>
    </p:spTree>
    <p:extLst>
      <p:ext uri="{BB962C8B-B14F-4D97-AF65-F5344CB8AC3E}">
        <p14:creationId xmlns:p14="http://schemas.microsoft.com/office/powerpoint/2010/main" val="32130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301D-97B0-C848-A715-CCBE2F9CB8B8}" type="slidenum">
              <a:rPr lang="en-US" smtClean="0"/>
              <a:t>3</a:t>
            </a:fld>
            <a:endParaRPr lang="en-US"/>
          </a:p>
        </p:txBody>
      </p:sp>
    </p:spTree>
    <p:extLst>
      <p:ext uri="{BB962C8B-B14F-4D97-AF65-F5344CB8AC3E}">
        <p14:creationId xmlns:p14="http://schemas.microsoft.com/office/powerpoint/2010/main" val="2605178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42461F-39CC-304C-8BAF-F71F8985A101}" type="datetimeFigureOut">
              <a:rPr lang="en-US" smtClean="0"/>
              <a:t>8/3/18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3399736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2461F-39CC-304C-8BAF-F71F8985A101}" type="datetimeFigureOut">
              <a:rPr lang="en-US" smtClean="0"/>
              <a:t>8/3/18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2979914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2461F-39CC-304C-8BAF-F71F8985A101}" type="datetimeFigureOut">
              <a:rPr lang="en-US" smtClean="0"/>
              <a:t>8/3/18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261861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2461F-39CC-304C-8BAF-F71F8985A101}" type="datetimeFigureOut">
              <a:rPr lang="en-US" smtClean="0"/>
              <a:t>8/3/18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363496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42461F-39CC-304C-8BAF-F71F8985A101}" type="datetimeFigureOut">
              <a:rPr lang="en-US" smtClean="0"/>
              <a:t>8/3/18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249928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42461F-39CC-304C-8BAF-F71F8985A101}" type="datetimeFigureOut">
              <a:rPr lang="en-US" smtClean="0"/>
              <a:t>8/3/18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353879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42461F-39CC-304C-8BAF-F71F8985A101}" type="datetimeFigureOut">
              <a:rPr lang="en-US" smtClean="0"/>
              <a:t>8/3/18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2170249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42461F-39CC-304C-8BAF-F71F8985A101}" type="datetimeFigureOut">
              <a:rPr lang="en-US" smtClean="0"/>
              <a:t>8/3/18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3713480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2461F-39CC-304C-8BAF-F71F8985A101}" type="datetimeFigureOut">
              <a:rPr lang="en-US" smtClean="0"/>
              <a:t>8/3/18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1212679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2461F-39CC-304C-8BAF-F71F8985A101}" type="datetimeFigureOut">
              <a:rPr lang="en-US" smtClean="0"/>
              <a:t>8/3/18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3312398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2461F-39CC-304C-8BAF-F71F8985A101}" type="datetimeFigureOut">
              <a:rPr lang="en-US" smtClean="0"/>
              <a:t>8/3/18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2146749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2461F-39CC-304C-8BAF-F71F8985A101}" type="datetimeFigureOut">
              <a:rPr lang="en-US" smtClean="0"/>
              <a:t>8/3/18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91A36-C7E0-5F44-868E-6815490A1134}" type="slidenum">
              <a:rPr lang="en-US" smtClean="0"/>
              <a:t>‹#›</a:t>
            </a:fld>
            <a:endParaRPr lang="en-US"/>
          </a:p>
        </p:txBody>
      </p:sp>
    </p:spTree>
    <p:extLst>
      <p:ext uri="{BB962C8B-B14F-4D97-AF65-F5344CB8AC3E}">
        <p14:creationId xmlns:p14="http://schemas.microsoft.com/office/powerpoint/2010/main" val="3485272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B5C409-EA72-544E-BA68-0A59DB492C57}"/>
              </a:ext>
            </a:extLst>
          </p:cNvPr>
          <p:cNvSpPr/>
          <p:nvPr/>
        </p:nvSpPr>
        <p:spPr>
          <a:xfrm>
            <a:off x="376944" y="4768940"/>
            <a:ext cx="8432948" cy="1446550"/>
          </a:xfrm>
          <a:prstGeom prst="rect">
            <a:avLst/>
          </a:prstGeom>
        </p:spPr>
        <p:txBody>
          <a:bodyPr wrap="square">
            <a:spAutoFit/>
          </a:bodyPr>
          <a:lstStyle/>
          <a:p>
            <a:endParaRPr lang="en-US" sz="1100" dirty="0"/>
          </a:p>
          <a:p>
            <a:r>
              <a:rPr lang="en-US" sz="1100" dirty="0"/>
              <a:t>This patient presented with a failed amalgam and composite restorations.  After removal and cleanup, the post spaces were basically round, and flared. There was excessive loss of coronal tooth structure, but sound dentin. The post space was achieved with minimal loss of dentin, revealing a normal, round spaces internally.</a:t>
            </a:r>
          </a:p>
          <a:p>
            <a:endParaRPr lang="en-US" sz="1100" dirty="0"/>
          </a:p>
          <a:p>
            <a:r>
              <a:rPr lang="en-US" sz="1100" dirty="0"/>
              <a:t>The retentive Macro-Lock Post Size #1  was able to accommodate the vacant space, leaving relatively low cement thickness.</a:t>
            </a:r>
          </a:p>
          <a:p>
            <a:r>
              <a:rPr lang="en-US" sz="1100" dirty="0"/>
              <a:t> </a:t>
            </a:r>
          </a:p>
          <a:p>
            <a:r>
              <a:rPr lang="en-US" sz="1100" dirty="0"/>
              <a:t>This post system was selected because of the anatomic taper in the apical sections, and the reported flexural strength of this post. </a:t>
            </a:r>
          </a:p>
        </p:txBody>
      </p:sp>
      <p:sp>
        <p:nvSpPr>
          <p:cNvPr id="7" name="TextBox 6">
            <a:extLst>
              <a:ext uri="{FF2B5EF4-FFF2-40B4-BE49-F238E27FC236}">
                <a16:creationId xmlns:a16="http://schemas.microsoft.com/office/drawing/2014/main" id="{4771FF3B-A68D-664C-9B07-D5038322DD7D}"/>
              </a:ext>
            </a:extLst>
          </p:cNvPr>
          <p:cNvSpPr txBox="1"/>
          <p:nvPr/>
        </p:nvSpPr>
        <p:spPr>
          <a:xfrm>
            <a:off x="3372721" y="268750"/>
            <a:ext cx="2102883" cy="461665"/>
          </a:xfrm>
          <a:prstGeom prst="rect">
            <a:avLst/>
          </a:prstGeom>
          <a:noFill/>
        </p:spPr>
        <p:txBody>
          <a:bodyPr wrap="none" rtlCol="0">
            <a:spAutoFit/>
          </a:bodyPr>
          <a:lstStyle/>
          <a:p>
            <a:r>
              <a:rPr lang="en-US" sz="1200" dirty="0"/>
              <a:t>September, 2010</a:t>
            </a:r>
          </a:p>
          <a:p>
            <a:r>
              <a:rPr lang="en-US" sz="1200" b="1" dirty="0"/>
              <a:t>Clinical Case: Macro-Lock Post</a:t>
            </a:r>
          </a:p>
        </p:txBody>
      </p:sp>
      <p:grpSp>
        <p:nvGrpSpPr>
          <p:cNvPr id="16" name="Group 15">
            <a:extLst>
              <a:ext uri="{FF2B5EF4-FFF2-40B4-BE49-F238E27FC236}">
                <a16:creationId xmlns:a16="http://schemas.microsoft.com/office/drawing/2014/main" id="{4C5A0EE4-98E7-FF4B-BAE7-E0DE96CBBE76}"/>
              </a:ext>
            </a:extLst>
          </p:cNvPr>
          <p:cNvGrpSpPr/>
          <p:nvPr/>
        </p:nvGrpSpPr>
        <p:grpSpPr>
          <a:xfrm>
            <a:off x="304800" y="3854541"/>
            <a:ext cx="8505092" cy="787790"/>
            <a:chOff x="304800" y="4009289"/>
            <a:chExt cx="8505092" cy="787790"/>
          </a:xfrm>
        </p:grpSpPr>
        <p:sp>
          <p:nvSpPr>
            <p:cNvPr id="8" name="Rectangle 7">
              <a:extLst>
                <a:ext uri="{FF2B5EF4-FFF2-40B4-BE49-F238E27FC236}">
                  <a16:creationId xmlns:a16="http://schemas.microsoft.com/office/drawing/2014/main" id="{DC01B9AA-AE6D-4542-A336-609BA8B1027F}"/>
                </a:ext>
              </a:extLst>
            </p:cNvPr>
            <p:cNvSpPr/>
            <p:nvPr/>
          </p:nvSpPr>
          <p:spPr>
            <a:xfrm>
              <a:off x="304800" y="4009289"/>
              <a:ext cx="8505092" cy="7877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C0C0C0"/>
                </a:highlight>
              </a:endParaRPr>
            </a:p>
          </p:txBody>
        </p:sp>
        <p:sp>
          <p:nvSpPr>
            <p:cNvPr id="9" name="TextBox 8">
              <a:extLst>
                <a:ext uri="{FF2B5EF4-FFF2-40B4-BE49-F238E27FC236}">
                  <a16:creationId xmlns:a16="http://schemas.microsoft.com/office/drawing/2014/main" id="{24AE9CFD-9C16-3E43-AABA-3E079F84D16E}"/>
                </a:ext>
              </a:extLst>
            </p:cNvPr>
            <p:cNvSpPr txBox="1"/>
            <p:nvPr/>
          </p:nvSpPr>
          <p:spPr>
            <a:xfrm>
              <a:off x="4448278" y="4251045"/>
              <a:ext cx="1406154" cy="430887"/>
            </a:xfrm>
            <a:prstGeom prst="rect">
              <a:avLst/>
            </a:prstGeom>
            <a:noFill/>
          </p:spPr>
          <p:txBody>
            <a:bodyPr wrap="none" rtlCol="0">
              <a:spAutoFit/>
            </a:bodyPr>
            <a:lstStyle/>
            <a:p>
              <a:r>
                <a:rPr lang="en-US" sz="1100" dirty="0"/>
                <a:t>Clinical case by:</a:t>
              </a:r>
            </a:p>
            <a:p>
              <a:r>
                <a:rPr lang="en-US" sz="1100" b="1" dirty="0"/>
                <a:t>Dr. Marcelo Balsamo</a:t>
              </a:r>
            </a:p>
          </p:txBody>
        </p:sp>
      </p:grpSp>
      <p:pic>
        <p:nvPicPr>
          <p:cNvPr id="14" name="Imagem 1" descr="RTD 09.jpg">
            <a:extLst>
              <a:ext uri="{FF2B5EF4-FFF2-40B4-BE49-F238E27FC236}">
                <a16:creationId xmlns:a16="http://schemas.microsoft.com/office/drawing/2014/main" id="{357C5F39-0D01-F343-AFCD-1D0538C7919D}"/>
              </a:ext>
            </a:extLst>
          </p:cNvPr>
          <p:cNvPicPr>
            <a:picLocks noChangeAspect="1"/>
          </p:cNvPicPr>
          <p:nvPr/>
        </p:nvPicPr>
        <p:blipFill rotWithShape="1">
          <a:blip r:embed="rId3">
            <a:extLst>
              <a:ext uri="{28A0092B-C50C-407E-A947-70E740481C1C}">
                <a14:useLocalDpi xmlns:a14="http://schemas.microsoft.com/office/drawing/2010/main" val="0"/>
              </a:ext>
            </a:extLst>
          </a:blip>
          <a:srcRect b="11157"/>
          <a:stretch/>
        </p:blipFill>
        <p:spPr bwMode="auto">
          <a:xfrm>
            <a:off x="304800" y="903847"/>
            <a:ext cx="4190492" cy="277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C7FF9BD-4542-354D-8210-DAFB588B749B}"/>
              </a:ext>
            </a:extLst>
          </p:cNvPr>
          <p:cNvPicPr>
            <a:picLocks noChangeAspect="1"/>
          </p:cNvPicPr>
          <p:nvPr/>
        </p:nvPicPr>
        <p:blipFill>
          <a:blip r:embed="rId4"/>
          <a:stretch>
            <a:fillRect/>
          </a:stretch>
        </p:blipFill>
        <p:spPr>
          <a:xfrm>
            <a:off x="3841944" y="3945269"/>
            <a:ext cx="606334" cy="606334"/>
          </a:xfrm>
          <a:prstGeom prst="rect">
            <a:avLst/>
          </a:prstGeom>
        </p:spPr>
      </p:pic>
      <p:pic>
        <p:nvPicPr>
          <p:cNvPr id="17" name="Imagem 1" descr="RTD 31.jpg">
            <a:extLst>
              <a:ext uri="{FF2B5EF4-FFF2-40B4-BE49-F238E27FC236}">
                <a16:creationId xmlns:a16="http://schemas.microsoft.com/office/drawing/2014/main" id="{70C6FC2B-5934-F349-878C-40133F9E8BC0}"/>
              </a:ext>
            </a:extLst>
          </p:cNvPr>
          <p:cNvPicPr>
            <a:picLocks/>
          </p:cNvPicPr>
          <p:nvPr/>
        </p:nvPicPr>
        <p:blipFill rotWithShape="1">
          <a:blip r:embed="rId5">
            <a:extLst>
              <a:ext uri="{28A0092B-C50C-407E-A947-70E740481C1C}">
                <a14:useLocalDpi xmlns:a14="http://schemas.microsoft.com/office/drawing/2010/main" val="0"/>
              </a:ext>
            </a:extLst>
          </a:blip>
          <a:srcRect b="8021"/>
          <a:stretch/>
        </p:blipFill>
        <p:spPr bwMode="auto">
          <a:xfrm rot="10800000">
            <a:off x="4812062" y="903845"/>
            <a:ext cx="3953105" cy="2777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8264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689D4D-F7E2-A841-B8A3-FBAC2E5B17D5}"/>
              </a:ext>
            </a:extLst>
          </p:cNvPr>
          <p:cNvSpPr/>
          <p:nvPr/>
        </p:nvSpPr>
        <p:spPr>
          <a:xfrm>
            <a:off x="233479" y="2148342"/>
            <a:ext cx="2768600" cy="461665"/>
          </a:xfrm>
          <a:prstGeom prst="rect">
            <a:avLst/>
          </a:prstGeom>
        </p:spPr>
        <p:txBody>
          <a:bodyPr wrap="square">
            <a:spAutoFit/>
          </a:bodyPr>
          <a:lstStyle/>
          <a:p>
            <a:r>
              <a:rPr lang="en-US" sz="1200" dirty="0"/>
              <a:t>1. Isolate, remove the failed restoration, Gutta </a:t>
            </a:r>
            <a:r>
              <a:rPr lang="en-US" sz="1200" dirty="0" err="1"/>
              <a:t>Percha</a:t>
            </a:r>
            <a:r>
              <a:rPr lang="en-US" sz="1200" dirty="0"/>
              <a:t>, and confirm seal.</a:t>
            </a:r>
          </a:p>
        </p:txBody>
      </p:sp>
      <p:sp>
        <p:nvSpPr>
          <p:cNvPr id="12" name="Rectangle 11">
            <a:extLst>
              <a:ext uri="{FF2B5EF4-FFF2-40B4-BE49-F238E27FC236}">
                <a16:creationId xmlns:a16="http://schemas.microsoft.com/office/drawing/2014/main" id="{B9187132-2353-3E49-8C1D-EEDAE2B6048E}"/>
              </a:ext>
            </a:extLst>
          </p:cNvPr>
          <p:cNvSpPr/>
          <p:nvPr/>
        </p:nvSpPr>
        <p:spPr>
          <a:xfrm>
            <a:off x="5994426" y="2148342"/>
            <a:ext cx="3012415" cy="461665"/>
          </a:xfrm>
          <a:prstGeom prst="rect">
            <a:avLst/>
          </a:prstGeom>
        </p:spPr>
        <p:txBody>
          <a:bodyPr wrap="square">
            <a:spAutoFit/>
          </a:bodyPr>
          <a:lstStyle/>
          <a:p>
            <a:r>
              <a:rPr lang="en-US" sz="1200" dirty="0"/>
              <a:t>3. Prepare the post space using the Starter and consecutively larger Finishing Drills.</a:t>
            </a:r>
          </a:p>
        </p:txBody>
      </p:sp>
      <p:sp>
        <p:nvSpPr>
          <p:cNvPr id="16" name="Rectangle 15">
            <a:extLst>
              <a:ext uri="{FF2B5EF4-FFF2-40B4-BE49-F238E27FC236}">
                <a16:creationId xmlns:a16="http://schemas.microsoft.com/office/drawing/2014/main" id="{C800C081-3C9E-BC4A-A3BD-7E497077DF11}"/>
              </a:ext>
            </a:extLst>
          </p:cNvPr>
          <p:cNvSpPr/>
          <p:nvPr/>
        </p:nvSpPr>
        <p:spPr>
          <a:xfrm>
            <a:off x="233479" y="5615108"/>
            <a:ext cx="2684444" cy="461665"/>
          </a:xfrm>
          <a:prstGeom prst="rect">
            <a:avLst/>
          </a:prstGeom>
        </p:spPr>
        <p:txBody>
          <a:bodyPr wrap="square">
            <a:spAutoFit/>
          </a:bodyPr>
          <a:lstStyle/>
          <a:p>
            <a:r>
              <a:rPr lang="en-US" sz="1200" dirty="0"/>
              <a:t>3. Try-in the post, to confirm apical fit, trim excess length. Clean with alcohol.</a:t>
            </a:r>
          </a:p>
        </p:txBody>
      </p:sp>
      <p:sp>
        <p:nvSpPr>
          <p:cNvPr id="17" name="Rectangle 16">
            <a:extLst>
              <a:ext uri="{FF2B5EF4-FFF2-40B4-BE49-F238E27FC236}">
                <a16:creationId xmlns:a16="http://schemas.microsoft.com/office/drawing/2014/main" id="{5D853F52-A856-D844-958A-63FA55C80630}"/>
              </a:ext>
            </a:extLst>
          </p:cNvPr>
          <p:cNvSpPr/>
          <p:nvPr/>
        </p:nvSpPr>
        <p:spPr>
          <a:xfrm>
            <a:off x="3043644" y="5615108"/>
            <a:ext cx="2743200" cy="276999"/>
          </a:xfrm>
          <a:prstGeom prst="rect">
            <a:avLst/>
          </a:prstGeom>
        </p:spPr>
        <p:txBody>
          <a:bodyPr wrap="square">
            <a:spAutoFit/>
          </a:bodyPr>
          <a:lstStyle/>
          <a:p>
            <a:r>
              <a:rPr lang="en-US" sz="1200" dirty="0"/>
              <a:t>4. Clean the post with alcohol.</a:t>
            </a:r>
          </a:p>
        </p:txBody>
      </p:sp>
      <p:sp>
        <p:nvSpPr>
          <p:cNvPr id="26" name="Rectangle 25">
            <a:extLst>
              <a:ext uri="{FF2B5EF4-FFF2-40B4-BE49-F238E27FC236}">
                <a16:creationId xmlns:a16="http://schemas.microsoft.com/office/drawing/2014/main" id="{00DF08BE-9F1F-4447-86AB-A8E8EB2D133A}"/>
              </a:ext>
            </a:extLst>
          </p:cNvPr>
          <p:cNvSpPr/>
          <p:nvPr/>
        </p:nvSpPr>
        <p:spPr>
          <a:xfrm>
            <a:off x="6053211" y="5615108"/>
            <a:ext cx="2753190" cy="461665"/>
          </a:xfrm>
          <a:prstGeom prst="rect">
            <a:avLst/>
          </a:prstGeom>
        </p:spPr>
        <p:txBody>
          <a:bodyPr wrap="none">
            <a:spAutoFit/>
          </a:bodyPr>
          <a:lstStyle/>
          <a:p>
            <a:r>
              <a:rPr lang="en-US" sz="1200" dirty="0"/>
              <a:t>5. Apply adhesive bonding agent on post.</a:t>
            </a:r>
          </a:p>
          <a:p>
            <a:r>
              <a:rPr lang="en-US" sz="1200" dirty="0"/>
              <a:t>Air-dry. Light-cure.</a:t>
            </a:r>
          </a:p>
        </p:txBody>
      </p:sp>
      <p:pic>
        <p:nvPicPr>
          <p:cNvPr id="15" name="Imagem 1" descr="RTD 07.jpg">
            <a:extLst>
              <a:ext uri="{FF2B5EF4-FFF2-40B4-BE49-F238E27FC236}">
                <a16:creationId xmlns:a16="http://schemas.microsoft.com/office/drawing/2014/main" id="{FDE53D1D-F25F-BA42-BCB0-B9A2E6BDB704}"/>
              </a:ext>
            </a:extLst>
          </p:cNvPr>
          <p:cNvPicPr>
            <a:picLocks noChangeAspect="1"/>
          </p:cNvPicPr>
          <p:nvPr/>
        </p:nvPicPr>
        <p:blipFill rotWithShape="1">
          <a:blip r:embed="rId3">
            <a:extLst>
              <a:ext uri="{28A0092B-C50C-407E-A947-70E740481C1C}">
                <a14:useLocalDpi xmlns:a14="http://schemas.microsoft.com/office/drawing/2010/main" val="0"/>
              </a:ext>
            </a:extLst>
          </a:blip>
          <a:srcRect t="5095" b="5439"/>
          <a:stretch/>
        </p:blipFill>
        <p:spPr bwMode="auto">
          <a:xfrm>
            <a:off x="3165651" y="287696"/>
            <a:ext cx="2734493" cy="183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390F0636-6976-7941-9220-EE78E20F1030}"/>
              </a:ext>
            </a:extLst>
          </p:cNvPr>
          <p:cNvSpPr/>
          <p:nvPr/>
        </p:nvSpPr>
        <p:spPr>
          <a:xfrm>
            <a:off x="3104869" y="2148342"/>
            <a:ext cx="2768600" cy="461665"/>
          </a:xfrm>
          <a:prstGeom prst="rect">
            <a:avLst/>
          </a:prstGeom>
        </p:spPr>
        <p:txBody>
          <a:bodyPr wrap="square">
            <a:spAutoFit/>
          </a:bodyPr>
          <a:lstStyle/>
          <a:p>
            <a:r>
              <a:rPr lang="en-US" sz="1200" dirty="0"/>
              <a:t>2. Determine the most appropriate size with the Selector Guide card provided.</a:t>
            </a:r>
          </a:p>
        </p:txBody>
      </p:sp>
      <p:pic>
        <p:nvPicPr>
          <p:cNvPr id="20" name="Imagem 1" descr="RTD 16.jpg">
            <a:extLst>
              <a:ext uri="{FF2B5EF4-FFF2-40B4-BE49-F238E27FC236}">
                <a16:creationId xmlns:a16="http://schemas.microsoft.com/office/drawing/2014/main" id="{452D727D-1117-8742-A518-2383EAA34C5E}"/>
              </a:ext>
            </a:extLst>
          </p:cNvPr>
          <p:cNvPicPr>
            <a:picLocks noChangeAspect="1"/>
          </p:cNvPicPr>
          <p:nvPr/>
        </p:nvPicPr>
        <p:blipFill rotWithShape="1">
          <a:blip r:embed="rId4">
            <a:extLst>
              <a:ext uri="{28A0092B-C50C-407E-A947-70E740481C1C}">
                <a14:useLocalDpi xmlns:a14="http://schemas.microsoft.com/office/drawing/2010/main" val="0"/>
              </a:ext>
            </a:extLst>
          </a:blip>
          <a:srcRect t="4457" b="6089"/>
          <a:stretch/>
        </p:blipFill>
        <p:spPr bwMode="auto">
          <a:xfrm>
            <a:off x="6082170" y="281965"/>
            <a:ext cx="274433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m 2" descr="RTD 17.jpg">
            <a:extLst>
              <a:ext uri="{FF2B5EF4-FFF2-40B4-BE49-F238E27FC236}">
                <a16:creationId xmlns:a16="http://schemas.microsoft.com/office/drawing/2014/main" id="{973DC4A8-1268-9542-8348-0F5DE7BE32AB}"/>
              </a:ext>
            </a:extLst>
          </p:cNvPr>
          <p:cNvPicPr>
            <a:picLocks/>
          </p:cNvPicPr>
          <p:nvPr/>
        </p:nvPicPr>
        <p:blipFill rotWithShape="1">
          <a:blip r:embed="rId5">
            <a:extLst>
              <a:ext uri="{28A0092B-C50C-407E-A947-70E740481C1C}">
                <a14:useLocalDpi xmlns:a14="http://schemas.microsoft.com/office/drawing/2010/main" val="0"/>
              </a:ext>
            </a:extLst>
          </a:blip>
          <a:srcRect t="7436" b="4618"/>
          <a:stretch/>
        </p:blipFill>
        <p:spPr bwMode="auto">
          <a:xfrm>
            <a:off x="300444" y="3781696"/>
            <a:ext cx="2743200" cy="182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m 1" descr="RTD 19.jpg">
            <a:extLst>
              <a:ext uri="{FF2B5EF4-FFF2-40B4-BE49-F238E27FC236}">
                <a16:creationId xmlns:a16="http://schemas.microsoft.com/office/drawing/2014/main" id="{762126E8-94DE-E24A-9EFF-B6D7E1F8D845}"/>
              </a:ext>
            </a:extLst>
          </p:cNvPr>
          <p:cNvPicPr>
            <a:picLocks/>
          </p:cNvPicPr>
          <p:nvPr/>
        </p:nvPicPr>
        <p:blipFill rotWithShape="1">
          <a:blip r:embed="rId6">
            <a:extLst>
              <a:ext uri="{28A0092B-C50C-407E-A947-70E740481C1C}">
                <a14:useLocalDpi xmlns:a14="http://schemas.microsoft.com/office/drawing/2010/main" val="0"/>
              </a:ext>
            </a:extLst>
          </a:blip>
          <a:srcRect t="10900"/>
          <a:stretch/>
        </p:blipFill>
        <p:spPr bwMode="auto">
          <a:xfrm>
            <a:off x="3165651" y="3791022"/>
            <a:ext cx="2746914" cy="18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m 2" descr="RTD 21.jpg">
            <a:extLst>
              <a:ext uri="{FF2B5EF4-FFF2-40B4-BE49-F238E27FC236}">
                <a16:creationId xmlns:a16="http://schemas.microsoft.com/office/drawing/2014/main" id="{8B7369E3-8098-2043-A368-52B3FBBC1319}"/>
              </a:ext>
            </a:extLst>
          </p:cNvPr>
          <p:cNvPicPr>
            <a:picLocks/>
          </p:cNvPicPr>
          <p:nvPr/>
        </p:nvPicPr>
        <p:blipFill rotWithShape="1">
          <a:blip r:embed="rId7">
            <a:extLst>
              <a:ext uri="{28A0092B-C50C-407E-A947-70E740481C1C}">
                <a14:useLocalDpi xmlns:a14="http://schemas.microsoft.com/office/drawing/2010/main" val="0"/>
              </a:ext>
            </a:extLst>
          </a:blip>
          <a:srcRect t="6984" b="3648"/>
          <a:stretch/>
        </p:blipFill>
        <p:spPr bwMode="auto">
          <a:xfrm>
            <a:off x="6082170" y="3797846"/>
            <a:ext cx="2743200" cy="182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m 1" descr="RTD 15.jpg">
            <a:extLst>
              <a:ext uri="{FF2B5EF4-FFF2-40B4-BE49-F238E27FC236}">
                <a16:creationId xmlns:a16="http://schemas.microsoft.com/office/drawing/2014/main" id="{ADEE2A4A-608F-C648-83CE-7177B68E6389}"/>
              </a:ext>
            </a:extLst>
          </p:cNvPr>
          <p:cNvPicPr>
            <a:picLocks/>
          </p:cNvPicPr>
          <p:nvPr/>
        </p:nvPicPr>
        <p:blipFill rotWithShape="1">
          <a:blip r:embed="rId8">
            <a:extLst>
              <a:ext uri="{28A0092B-C50C-407E-A947-70E740481C1C}">
                <a14:useLocalDpi xmlns:a14="http://schemas.microsoft.com/office/drawing/2010/main" val="0"/>
              </a:ext>
            </a:extLst>
          </a:blip>
          <a:srcRect t="5730" b="3421"/>
          <a:stretch/>
        </p:blipFill>
        <p:spPr bwMode="auto">
          <a:xfrm>
            <a:off x="329014" y="281965"/>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348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625B91-F3DD-DB4A-BEB3-396D0C850071}"/>
              </a:ext>
            </a:extLst>
          </p:cNvPr>
          <p:cNvSpPr txBox="1"/>
          <p:nvPr/>
        </p:nvSpPr>
        <p:spPr>
          <a:xfrm>
            <a:off x="6151566" y="2222644"/>
            <a:ext cx="2992434" cy="276999"/>
          </a:xfrm>
          <a:prstGeom prst="rect">
            <a:avLst/>
          </a:prstGeom>
          <a:noFill/>
        </p:spPr>
        <p:txBody>
          <a:bodyPr wrap="square" rtlCol="0">
            <a:spAutoFit/>
          </a:bodyPr>
          <a:lstStyle/>
          <a:p>
            <a:r>
              <a:rPr lang="en-US" sz="1200" dirty="0"/>
              <a:t>9. IMMEDIATELY insert the post. Light-cure.</a:t>
            </a:r>
          </a:p>
        </p:txBody>
      </p:sp>
      <p:sp>
        <p:nvSpPr>
          <p:cNvPr id="7" name="Rectangle 6">
            <a:extLst>
              <a:ext uri="{FF2B5EF4-FFF2-40B4-BE49-F238E27FC236}">
                <a16:creationId xmlns:a16="http://schemas.microsoft.com/office/drawing/2014/main" id="{EB9B6644-E573-C14E-9E4B-33610A2C2027}"/>
              </a:ext>
            </a:extLst>
          </p:cNvPr>
          <p:cNvSpPr/>
          <p:nvPr/>
        </p:nvSpPr>
        <p:spPr>
          <a:xfrm>
            <a:off x="3167159" y="2262406"/>
            <a:ext cx="2984407" cy="461665"/>
          </a:xfrm>
          <a:prstGeom prst="rect">
            <a:avLst/>
          </a:prstGeom>
        </p:spPr>
        <p:txBody>
          <a:bodyPr wrap="none">
            <a:spAutoFit/>
          </a:bodyPr>
          <a:lstStyle/>
          <a:p>
            <a:r>
              <a:rPr lang="en-US" sz="1200" dirty="0"/>
              <a:t>8. Inject or apply the dual-cure resin cement.</a:t>
            </a:r>
          </a:p>
          <a:p>
            <a:r>
              <a:rPr lang="en-US" sz="1200" dirty="0"/>
              <a:t> </a:t>
            </a:r>
          </a:p>
        </p:txBody>
      </p:sp>
      <p:sp>
        <p:nvSpPr>
          <p:cNvPr id="14" name="Rectangle 13">
            <a:extLst>
              <a:ext uri="{FF2B5EF4-FFF2-40B4-BE49-F238E27FC236}">
                <a16:creationId xmlns:a16="http://schemas.microsoft.com/office/drawing/2014/main" id="{4670A76E-AD8C-D349-938E-0B03E75D1989}"/>
              </a:ext>
            </a:extLst>
          </p:cNvPr>
          <p:cNvSpPr/>
          <p:nvPr/>
        </p:nvSpPr>
        <p:spPr>
          <a:xfrm>
            <a:off x="217252" y="5995335"/>
            <a:ext cx="2820586" cy="461665"/>
          </a:xfrm>
          <a:prstGeom prst="rect">
            <a:avLst/>
          </a:prstGeom>
        </p:spPr>
        <p:txBody>
          <a:bodyPr wrap="square">
            <a:spAutoFit/>
          </a:bodyPr>
          <a:lstStyle/>
          <a:p>
            <a:r>
              <a:rPr lang="en-US" sz="1200" dirty="0"/>
              <a:t>10. Apply additional core material, and light-cure thoroughly.</a:t>
            </a:r>
          </a:p>
        </p:txBody>
      </p:sp>
      <p:sp>
        <p:nvSpPr>
          <p:cNvPr id="15" name="Rectangle 14">
            <a:extLst>
              <a:ext uri="{FF2B5EF4-FFF2-40B4-BE49-F238E27FC236}">
                <a16:creationId xmlns:a16="http://schemas.microsoft.com/office/drawing/2014/main" id="{451F8348-33C5-E54E-A929-E4116D3A36D2}"/>
              </a:ext>
            </a:extLst>
          </p:cNvPr>
          <p:cNvSpPr/>
          <p:nvPr/>
        </p:nvSpPr>
        <p:spPr>
          <a:xfrm>
            <a:off x="3122198" y="5995335"/>
            <a:ext cx="1922193" cy="276999"/>
          </a:xfrm>
          <a:prstGeom prst="rect">
            <a:avLst/>
          </a:prstGeom>
        </p:spPr>
        <p:txBody>
          <a:bodyPr wrap="none">
            <a:spAutoFit/>
          </a:bodyPr>
          <a:lstStyle/>
          <a:p>
            <a:r>
              <a:rPr lang="en-US" sz="1200" dirty="0"/>
              <a:t>11. Finish the core build-up.</a:t>
            </a:r>
          </a:p>
        </p:txBody>
      </p:sp>
      <p:sp>
        <p:nvSpPr>
          <p:cNvPr id="31" name="Rectangle 30">
            <a:extLst>
              <a:ext uri="{FF2B5EF4-FFF2-40B4-BE49-F238E27FC236}">
                <a16:creationId xmlns:a16="http://schemas.microsoft.com/office/drawing/2014/main" id="{CE5BEAF8-4138-5646-A77B-360E8DED2C0F}"/>
              </a:ext>
            </a:extLst>
          </p:cNvPr>
          <p:cNvSpPr/>
          <p:nvPr/>
        </p:nvSpPr>
        <p:spPr>
          <a:xfrm>
            <a:off x="331631" y="2263557"/>
            <a:ext cx="2841098" cy="461665"/>
          </a:xfrm>
          <a:prstGeom prst="rect">
            <a:avLst/>
          </a:prstGeom>
        </p:spPr>
        <p:txBody>
          <a:bodyPr wrap="square">
            <a:spAutoFit/>
          </a:bodyPr>
          <a:lstStyle/>
          <a:p>
            <a:r>
              <a:rPr lang="en-US" sz="1200" dirty="0"/>
              <a:t>7. Apply adhesive bonding agent on tooth,</a:t>
            </a:r>
          </a:p>
          <a:p>
            <a:r>
              <a:rPr lang="en-US" sz="1200" dirty="0"/>
              <a:t>according to manufacturer’s instructions.</a:t>
            </a:r>
          </a:p>
        </p:txBody>
      </p:sp>
      <p:sp>
        <p:nvSpPr>
          <p:cNvPr id="32" name="Rectangle 31">
            <a:extLst>
              <a:ext uri="{FF2B5EF4-FFF2-40B4-BE49-F238E27FC236}">
                <a16:creationId xmlns:a16="http://schemas.microsoft.com/office/drawing/2014/main" id="{688FA842-BA81-DE48-A10E-E3442F5E91B4}"/>
              </a:ext>
            </a:extLst>
          </p:cNvPr>
          <p:cNvSpPr/>
          <p:nvPr/>
        </p:nvSpPr>
        <p:spPr>
          <a:xfrm>
            <a:off x="6009726" y="5979968"/>
            <a:ext cx="2905988" cy="461665"/>
          </a:xfrm>
          <a:prstGeom prst="rect">
            <a:avLst/>
          </a:prstGeom>
        </p:spPr>
        <p:txBody>
          <a:bodyPr wrap="none">
            <a:spAutoFit/>
          </a:bodyPr>
          <a:lstStyle/>
          <a:p>
            <a:r>
              <a:rPr lang="en-US" sz="1200" dirty="0"/>
              <a:t>12. Finished case  ready for impression and </a:t>
            </a:r>
          </a:p>
          <a:p>
            <a:r>
              <a:rPr lang="en-US" sz="1200" dirty="0"/>
              <a:t>temporization.</a:t>
            </a:r>
          </a:p>
        </p:txBody>
      </p:sp>
      <p:pic>
        <p:nvPicPr>
          <p:cNvPr id="18" name="Imagem 1" descr="RTD 24.jpg">
            <a:extLst>
              <a:ext uri="{FF2B5EF4-FFF2-40B4-BE49-F238E27FC236}">
                <a16:creationId xmlns:a16="http://schemas.microsoft.com/office/drawing/2014/main" id="{A514C692-6A98-5240-9AF4-C86C0E08A6C0}"/>
              </a:ext>
            </a:extLst>
          </p:cNvPr>
          <p:cNvPicPr>
            <a:picLocks/>
          </p:cNvPicPr>
          <p:nvPr/>
        </p:nvPicPr>
        <p:blipFill rotWithShape="1">
          <a:blip r:embed="rId3">
            <a:extLst>
              <a:ext uri="{28A0092B-C50C-407E-A947-70E740481C1C}">
                <a14:useLocalDpi xmlns:a14="http://schemas.microsoft.com/office/drawing/2010/main" val="0"/>
              </a:ext>
            </a:extLst>
          </a:blip>
          <a:srcRect t="10566"/>
          <a:stretch/>
        </p:blipFill>
        <p:spPr bwMode="auto">
          <a:xfrm>
            <a:off x="379814" y="378823"/>
            <a:ext cx="2743200" cy="182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m 1" descr="RTD 26.jpg">
            <a:extLst>
              <a:ext uri="{FF2B5EF4-FFF2-40B4-BE49-F238E27FC236}">
                <a16:creationId xmlns:a16="http://schemas.microsoft.com/office/drawing/2014/main" id="{F02B4B26-59C2-E048-9464-979E614B89BA}"/>
              </a:ext>
            </a:extLst>
          </p:cNvPr>
          <p:cNvPicPr>
            <a:picLocks/>
          </p:cNvPicPr>
          <p:nvPr/>
        </p:nvPicPr>
        <p:blipFill rotWithShape="1">
          <a:blip r:embed="rId4">
            <a:extLst>
              <a:ext uri="{28A0092B-C50C-407E-A947-70E740481C1C}">
                <a14:useLocalDpi xmlns:a14="http://schemas.microsoft.com/office/drawing/2010/main" val="0"/>
              </a:ext>
            </a:extLst>
          </a:blip>
          <a:srcRect t="5308" b="5877"/>
          <a:stretch/>
        </p:blipFill>
        <p:spPr bwMode="auto">
          <a:xfrm>
            <a:off x="3237966" y="407652"/>
            <a:ext cx="2743200" cy="1814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m 1" descr="RTD 27.jpg">
            <a:extLst>
              <a:ext uri="{FF2B5EF4-FFF2-40B4-BE49-F238E27FC236}">
                <a16:creationId xmlns:a16="http://schemas.microsoft.com/office/drawing/2014/main" id="{45056132-85F1-1642-A39E-FD0A0B74E83E}"/>
              </a:ext>
            </a:extLst>
          </p:cNvPr>
          <p:cNvPicPr>
            <a:picLocks noChangeAspect="1"/>
          </p:cNvPicPr>
          <p:nvPr/>
        </p:nvPicPr>
        <p:blipFill rotWithShape="1">
          <a:blip r:embed="rId5">
            <a:extLst>
              <a:ext uri="{28A0092B-C50C-407E-A947-70E740481C1C}">
                <a14:useLocalDpi xmlns:a14="http://schemas.microsoft.com/office/drawing/2010/main" val="0"/>
              </a:ext>
            </a:extLst>
          </a:blip>
          <a:srcRect t="8287" b="654"/>
          <a:stretch/>
        </p:blipFill>
        <p:spPr bwMode="auto">
          <a:xfrm>
            <a:off x="6125442" y="37229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m 1" descr="RTD 28.jpg">
            <a:extLst>
              <a:ext uri="{FF2B5EF4-FFF2-40B4-BE49-F238E27FC236}">
                <a16:creationId xmlns:a16="http://schemas.microsoft.com/office/drawing/2014/main" id="{B00EE29B-F60A-AA41-BC99-115122AF27C9}"/>
              </a:ext>
            </a:extLst>
          </p:cNvPr>
          <p:cNvPicPr>
            <a:picLocks/>
          </p:cNvPicPr>
          <p:nvPr/>
        </p:nvPicPr>
        <p:blipFill rotWithShape="1">
          <a:blip r:embed="rId6">
            <a:extLst>
              <a:ext uri="{28A0092B-C50C-407E-A947-70E740481C1C}">
                <a14:useLocalDpi xmlns:a14="http://schemas.microsoft.com/office/drawing/2010/main" val="0"/>
              </a:ext>
            </a:extLst>
          </a:blip>
          <a:srcRect b="3950"/>
          <a:stretch/>
        </p:blipFill>
        <p:spPr bwMode="auto">
          <a:xfrm>
            <a:off x="294638" y="4151168"/>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m 1" descr="RTD 29.jpg">
            <a:extLst>
              <a:ext uri="{FF2B5EF4-FFF2-40B4-BE49-F238E27FC236}">
                <a16:creationId xmlns:a16="http://schemas.microsoft.com/office/drawing/2014/main" id="{BEFCB670-C362-0240-AB68-F3FDBF54D120}"/>
              </a:ext>
            </a:extLst>
          </p:cNvPr>
          <p:cNvPicPr>
            <a:picLocks/>
          </p:cNvPicPr>
          <p:nvPr/>
        </p:nvPicPr>
        <p:blipFill rotWithShape="1">
          <a:blip r:embed="rId7">
            <a:extLst>
              <a:ext uri="{28A0092B-C50C-407E-A947-70E740481C1C}">
                <a14:useLocalDpi xmlns:a14="http://schemas.microsoft.com/office/drawing/2010/main" val="0"/>
              </a:ext>
            </a:extLst>
          </a:blip>
          <a:srcRect t="4449" b="3677"/>
          <a:stretch/>
        </p:blipFill>
        <p:spPr bwMode="auto">
          <a:xfrm>
            <a:off x="3180224" y="4151168"/>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m 1" descr="RTD 31.jpg">
            <a:extLst>
              <a:ext uri="{FF2B5EF4-FFF2-40B4-BE49-F238E27FC236}">
                <a16:creationId xmlns:a16="http://schemas.microsoft.com/office/drawing/2014/main" id="{4DAB0FF6-3D5A-8D4E-866B-58C645406F22}"/>
              </a:ext>
            </a:extLst>
          </p:cNvPr>
          <p:cNvPicPr>
            <a:picLocks/>
          </p:cNvPicPr>
          <p:nvPr/>
        </p:nvPicPr>
        <p:blipFill rotWithShape="1">
          <a:blip r:embed="rId8">
            <a:extLst>
              <a:ext uri="{28A0092B-C50C-407E-A947-70E740481C1C}">
                <a14:useLocalDpi xmlns:a14="http://schemas.microsoft.com/office/drawing/2010/main" val="0"/>
              </a:ext>
            </a:extLst>
          </a:blip>
          <a:srcRect b="8021"/>
          <a:stretch/>
        </p:blipFill>
        <p:spPr bwMode="auto">
          <a:xfrm>
            <a:off x="6088098" y="4151168"/>
            <a:ext cx="2743200" cy="182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54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0AEAC2-9EF2-B546-B152-EDC564179775}"/>
              </a:ext>
            </a:extLst>
          </p:cNvPr>
          <p:cNvSpPr/>
          <p:nvPr/>
        </p:nvSpPr>
        <p:spPr>
          <a:xfrm>
            <a:off x="385280" y="303409"/>
            <a:ext cx="8512139" cy="769441"/>
          </a:xfrm>
          <a:prstGeom prst="rect">
            <a:avLst/>
          </a:prstGeom>
        </p:spPr>
        <p:txBody>
          <a:bodyPr wrap="square">
            <a:spAutoFit/>
          </a:bodyPr>
          <a:lstStyle/>
          <a:p>
            <a:r>
              <a:rPr lang="en-US" sz="1100" dirty="0"/>
              <a:t>The maxillary pre-molar (and first molar) required replacement of  direct restorations, and an all-ceramic crowns are indicated.</a:t>
            </a:r>
          </a:p>
          <a:p>
            <a:endParaRPr lang="en-US" sz="1100" dirty="0"/>
          </a:p>
          <a:p>
            <a:r>
              <a:rPr lang="en-US" sz="1100" dirty="0"/>
              <a:t>This post system has the correct taper to approximate the existing root canal and a good selection of diameters, to adequately fill the space and provide retention. </a:t>
            </a:r>
          </a:p>
        </p:txBody>
      </p:sp>
      <p:sp>
        <p:nvSpPr>
          <p:cNvPr id="3" name="Rectangle 2">
            <a:extLst>
              <a:ext uri="{FF2B5EF4-FFF2-40B4-BE49-F238E27FC236}">
                <a16:creationId xmlns:a16="http://schemas.microsoft.com/office/drawing/2014/main" id="{7656A6E5-8817-3549-9E5D-3021F5135DC2}"/>
              </a:ext>
            </a:extLst>
          </p:cNvPr>
          <p:cNvSpPr/>
          <p:nvPr/>
        </p:nvSpPr>
        <p:spPr>
          <a:xfrm>
            <a:off x="385280" y="1601680"/>
            <a:ext cx="8378576" cy="938719"/>
          </a:xfrm>
          <a:prstGeom prst="rect">
            <a:avLst/>
          </a:prstGeom>
        </p:spPr>
        <p:txBody>
          <a:bodyPr wrap="square">
            <a:spAutoFit/>
          </a:bodyPr>
          <a:lstStyle/>
          <a:p>
            <a:r>
              <a:rPr lang="en-US" sz="1100" b="1" dirty="0"/>
              <a:t>Products used in this case:</a:t>
            </a:r>
          </a:p>
          <a:p>
            <a:endParaRPr lang="en-US" sz="1100" dirty="0"/>
          </a:p>
          <a:p>
            <a:pPr marL="171450" indent="-171450">
              <a:buFont typeface="Arial" panose="020B0604020202020204" pitchFamily="34" charset="0"/>
              <a:buChar char="•"/>
            </a:pPr>
            <a:r>
              <a:rPr lang="en-US" sz="1100" dirty="0"/>
              <a:t>RTD Macro-Lock Post, Size #1 (of 4)</a:t>
            </a:r>
          </a:p>
          <a:p>
            <a:pPr marL="171450" indent="-171450">
              <a:buFont typeface="Arial" panose="020B0604020202020204" pitchFamily="34" charset="0"/>
              <a:buChar char="•"/>
            </a:pPr>
            <a:r>
              <a:rPr lang="en-US" sz="1100" dirty="0"/>
              <a:t>VOCO </a:t>
            </a:r>
            <a:r>
              <a:rPr lang="en-US" sz="1100" dirty="0" err="1"/>
              <a:t>Futurabond</a:t>
            </a:r>
            <a:r>
              <a:rPr lang="en-US" sz="1100" dirty="0"/>
              <a:t> DC Bonding Agent</a:t>
            </a:r>
          </a:p>
          <a:p>
            <a:pPr marL="171450" indent="-171450">
              <a:buFont typeface="Arial" panose="020B0604020202020204" pitchFamily="34" charset="0"/>
              <a:buChar char="•"/>
            </a:pPr>
            <a:r>
              <a:rPr lang="en-US" sz="1100" dirty="0"/>
              <a:t>VOCO </a:t>
            </a:r>
            <a:r>
              <a:rPr lang="en-US" sz="1100" dirty="0" err="1"/>
              <a:t>Rebuilda</a:t>
            </a:r>
            <a:r>
              <a:rPr lang="en-US" sz="1100" dirty="0"/>
              <a:t> DC dual-cure resin cement and core composite</a:t>
            </a:r>
          </a:p>
        </p:txBody>
      </p:sp>
      <p:sp>
        <p:nvSpPr>
          <p:cNvPr id="4" name="TextBox 3">
            <a:extLst>
              <a:ext uri="{FF2B5EF4-FFF2-40B4-BE49-F238E27FC236}">
                <a16:creationId xmlns:a16="http://schemas.microsoft.com/office/drawing/2014/main" id="{5F401F19-AD80-FC46-9C86-C2319CC17A5E}"/>
              </a:ext>
            </a:extLst>
          </p:cNvPr>
          <p:cNvSpPr txBox="1"/>
          <p:nvPr/>
        </p:nvSpPr>
        <p:spPr>
          <a:xfrm>
            <a:off x="385280" y="2916828"/>
            <a:ext cx="7119991" cy="1431161"/>
          </a:xfrm>
          <a:prstGeom prst="rect">
            <a:avLst/>
          </a:prstGeom>
          <a:noFill/>
        </p:spPr>
        <p:txBody>
          <a:bodyPr wrap="square" rtlCol="0">
            <a:spAutoFit/>
          </a:bodyPr>
          <a:lstStyle/>
          <a:p>
            <a:r>
              <a:rPr lang="en-US" sz="1100" b="1" dirty="0"/>
              <a:t>Affiliations:</a:t>
            </a:r>
          </a:p>
          <a:p>
            <a:endParaRPr lang="en-US" sz="1100" dirty="0"/>
          </a:p>
          <a:p>
            <a:r>
              <a:rPr lang="en-US" sz="1100" dirty="0"/>
              <a:t>Private practice; Sao Paulo, Brazil </a:t>
            </a:r>
          </a:p>
          <a:p>
            <a:endParaRPr lang="en-US" dirty="0"/>
          </a:p>
          <a:p>
            <a:endParaRPr lang="en-US" dirty="0"/>
          </a:p>
          <a:p>
            <a:endParaRPr lang="en-US" dirty="0"/>
          </a:p>
        </p:txBody>
      </p:sp>
    </p:spTree>
    <p:extLst>
      <p:ext uri="{BB962C8B-B14F-4D97-AF65-F5344CB8AC3E}">
        <p14:creationId xmlns:p14="http://schemas.microsoft.com/office/powerpoint/2010/main" val="28997574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TotalTime>
  <Words>360</Words>
  <Application>Microsoft Macintosh PowerPoint</Application>
  <PresentationFormat>On-screen Show (4:3)</PresentationFormat>
  <Paragraphs>41</Paragraphs>
  <Slides>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Norman Hicks</dc:creator>
  <cp:lastModifiedBy>Norman Hicks</cp:lastModifiedBy>
  <cp:revision>18</cp:revision>
  <dcterms:created xsi:type="dcterms:W3CDTF">2018-07-26T13:37:20Z</dcterms:created>
  <dcterms:modified xsi:type="dcterms:W3CDTF">2018-08-03T21:18:50Z</dcterms:modified>
</cp:coreProperties>
</file>