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/>
    <p:restoredTop sz="94671"/>
  </p:normalViewPr>
  <p:slideViewPr>
    <p:cSldViewPr snapToGrid="0" snapToObjects="1">
      <p:cViewPr varScale="1">
        <p:scale>
          <a:sx n="91" d="100"/>
          <a:sy n="91" d="100"/>
        </p:scale>
        <p:origin x="21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25D2D-14DD-6144-BB5C-AAA1DFDC22BF}" type="datetimeFigureOut">
              <a:rPr lang="en-US" smtClean="0"/>
              <a:t>9/3/18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9301D-97B0-C848-A715-CCBE2F9C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1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9301D-97B0-C848-A715-CCBE2F9CB8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82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9301D-97B0-C848-A715-CCBE2F9CB8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9301D-97B0-C848-A715-CCBE2F9CB8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78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9301D-97B0-C848-A715-CCBE2F9CB8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91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461F-39CC-304C-8BAF-F71F8985A101}" type="datetimeFigureOut">
              <a:rPr lang="en-US" smtClean="0"/>
              <a:t>9/3/18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1A36-C7E0-5F44-868E-6815490A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36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461F-39CC-304C-8BAF-F71F8985A101}" type="datetimeFigureOut">
              <a:rPr lang="en-US" smtClean="0"/>
              <a:t>9/3/18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1A36-C7E0-5F44-868E-6815490A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14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461F-39CC-304C-8BAF-F71F8985A101}" type="datetimeFigureOut">
              <a:rPr lang="en-US" smtClean="0"/>
              <a:t>9/3/18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1A36-C7E0-5F44-868E-6815490A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1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461F-39CC-304C-8BAF-F71F8985A101}" type="datetimeFigureOut">
              <a:rPr lang="en-US" smtClean="0"/>
              <a:t>9/3/18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1A36-C7E0-5F44-868E-6815490A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6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461F-39CC-304C-8BAF-F71F8985A101}" type="datetimeFigureOut">
              <a:rPr lang="en-US" smtClean="0"/>
              <a:t>9/3/18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1A36-C7E0-5F44-868E-6815490A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8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461F-39CC-304C-8BAF-F71F8985A101}" type="datetimeFigureOut">
              <a:rPr lang="en-US" smtClean="0"/>
              <a:t>9/3/18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1A36-C7E0-5F44-868E-6815490A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461F-39CC-304C-8BAF-F71F8985A101}" type="datetimeFigureOut">
              <a:rPr lang="en-US" smtClean="0"/>
              <a:t>9/3/18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1A36-C7E0-5F44-868E-6815490A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461F-39CC-304C-8BAF-F71F8985A101}" type="datetimeFigureOut">
              <a:rPr lang="en-US" smtClean="0"/>
              <a:t>9/3/18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1A36-C7E0-5F44-868E-6815490A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8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461F-39CC-304C-8BAF-F71F8985A101}" type="datetimeFigureOut">
              <a:rPr lang="en-US" smtClean="0"/>
              <a:t>9/3/18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1A36-C7E0-5F44-868E-6815490A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79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461F-39CC-304C-8BAF-F71F8985A101}" type="datetimeFigureOut">
              <a:rPr lang="en-US" smtClean="0"/>
              <a:t>9/3/18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1A36-C7E0-5F44-868E-6815490A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9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461F-39CC-304C-8BAF-F71F8985A101}" type="datetimeFigureOut">
              <a:rPr lang="en-US" smtClean="0"/>
              <a:t>9/3/18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1A36-C7E0-5F44-868E-6815490A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4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2461F-39CC-304C-8BAF-F71F8985A101}" type="datetimeFigureOut">
              <a:rPr lang="en-US" smtClean="0"/>
              <a:t>9/3/18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91A36-C7E0-5F44-868E-6815490A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7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B5C409-EA72-544E-BA68-0A59DB492C57}"/>
              </a:ext>
            </a:extLst>
          </p:cNvPr>
          <p:cNvSpPr/>
          <p:nvPr/>
        </p:nvSpPr>
        <p:spPr>
          <a:xfrm>
            <a:off x="218920" y="5294706"/>
            <a:ext cx="87545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This patient presented with a failed restoration on endodontically-treated lateral incisor (#10). There is adequate tooth structure to restore with composite, rather than a crown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71FF3B-A68D-664C-9B07-D5038322DD7D}"/>
              </a:ext>
            </a:extLst>
          </p:cNvPr>
          <p:cNvSpPr txBox="1"/>
          <p:nvPr/>
        </p:nvSpPr>
        <p:spPr>
          <a:xfrm>
            <a:off x="3372721" y="268750"/>
            <a:ext cx="419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July, 2002</a:t>
            </a:r>
          </a:p>
          <a:p>
            <a:r>
              <a:rPr lang="en-US" sz="1200" b="1" dirty="0"/>
              <a:t>Clinical Case: DT Light-Post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5A0EE4-98E7-FF4B-BAE7-E0DE96CBBE76}"/>
              </a:ext>
            </a:extLst>
          </p:cNvPr>
          <p:cNvGrpSpPr/>
          <p:nvPr/>
        </p:nvGrpSpPr>
        <p:grpSpPr>
          <a:xfrm>
            <a:off x="304800" y="4431316"/>
            <a:ext cx="8505092" cy="787790"/>
            <a:chOff x="304800" y="4009289"/>
            <a:chExt cx="8505092" cy="78779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01B9AA-AE6D-4542-A336-609BA8B1027F}"/>
                </a:ext>
              </a:extLst>
            </p:cNvPr>
            <p:cNvSpPr/>
            <p:nvPr/>
          </p:nvSpPr>
          <p:spPr>
            <a:xfrm>
              <a:off x="304800" y="4009289"/>
              <a:ext cx="8505092" cy="7877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C0C0C0"/>
                </a:highlight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4AE9CFD-9C16-3E43-AABA-3E079F84D16E}"/>
                </a:ext>
              </a:extLst>
            </p:cNvPr>
            <p:cNvSpPr txBox="1"/>
            <p:nvPr/>
          </p:nvSpPr>
          <p:spPr>
            <a:xfrm>
              <a:off x="4448278" y="4251045"/>
              <a:ext cx="263405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Clinical case by:</a:t>
              </a:r>
            </a:p>
            <a:p>
              <a:r>
                <a:rPr lang="en-US" sz="1100" b="1" dirty="0"/>
                <a:t>Professor Dr. Alejandro </a:t>
              </a:r>
              <a:r>
                <a:rPr lang="en-US" sz="1100" b="1" dirty="0" err="1"/>
                <a:t>Bertoldi</a:t>
              </a:r>
              <a:r>
                <a:rPr lang="en-US" sz="1100" b="1" dirty="0"/>
                <a:t> Hepburn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D8F7215-7403-2A48-A3BF-0C79FB218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560" y="4485988"/>
            <a:ext cx="577717" cy="6905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A2A2F0-BB4B-7743-99FE-1448308B0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34" y="863233"/>
            <a:ext cx="4157232" cy="31179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5D216D-4D56-C146-A590-75B65F1636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2321" y="863233"/>
            <a:ext cx="4157232" cy="311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64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689D4D-F7E2-A841-B8A3-FBAC2E5B17D5}"/>
              </a:ext>
            </a:extLst>
          </p:cNvPr>
          <p:cNvSpPr/>
          <p:nvPr/>
        </p:nvSpPr>
        <p:spPr>
          <a:xfrm>
            <a:off x="5979168" y="2350767"/>
            <a:ext cx="281333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3. The depth of the post space is established using the universal starter drill, and the shape is finalized  with the Finishing Drills.</a:t>
            </a:r>
          </a:p>
          <a:p>
            <a:endParaRPr lang="en-US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187132-2353-3E49-8C1D-EEDAE2B6048E}"/>
              </a:ext>
            </a:extLst>
          </p:cNvPr>
          <p:cNvSpPr/>
          <p:nvPr/>
        </p:nvSpPr>
        <p:spPr>
          <a:xfrm>
            <a:off x="3115726" y="5317686"/>
            <a:ext cx="28549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5. A standard round post is tried- in. Note the profound remaining pace at the neck of the post.</a:t>
            </a:r>
          </a:p>
          <a:p>
            <a:endParaRPr lang="en-US" sz="11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00C081-3C9E-BC4A-A3BD-7E497077DF11}"/>
              </a:ext>
            </a:extLst>
          </p:cNvPr>
          <p:cNvSpPr/>
          <p:nvPr/>
        </p:nvSpPr>
        <p:spPr>
          <a:xfrm>
            <a:off x="5926994" y="5317686"/>
            <a:ext cx="29054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6. The Macro-Lock OVAL post provides a better fit in the coronal section, leaving LESS CEMENT available to shrink.</a:t>
            </a:r>
          </a:p>
          <a:p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63F37B-5C83-F54D-9D1E-8DCB3C67EFC3}"/>
              </a:ext>
            </a:extLst>
          </p:cNvPr>
          <p:cNvSpPr txBox="1"/>
          <p:nvPr/>
        </p:nvSpPr>
        <p:spPr>
          <a:xfrm>
            <a:off x="293111" y="5317686"/>
            <a:ext cx="28971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4. Clearly,  there is a exceptional flare toward the coronal opening  of this space, and an OVAL opening.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62D5AE-51BC-2044-98A6-35F6F3885CE4}"/>
              </a:ext>
            </a:extLst>
          </p:cNvPr>
          <p:cNvSpPr txBox="1"/>
          <p:nvPr/>
        </p:nvSpPr>
        <p:spPr>
          <a:xfrm>
            <a:off x="218569" y="2324131"/>
            <a:ext cx="28971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1. Determine the post size using the size selection card provided in the kit.</a:t>
            </a:r>
          </a:p>
          <a:p>
            <a:endParaRPr lang="en-US" sz="11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37009E-3246-1849-9C8B-82FB7536742C}"/>
              </a:ext>
            </a:extLst>
          </p:cNvPr>
          <p:cNvSpPr txBox="1"/>
          <p:nvPr/>
        </p:nvSpPr>
        <p:spPr>
          <a:xfrm>
            <a:off x="3102436" y="2315316"/>
            <a:ext cx="28061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2. Remove any obstruction and confirm the seal of the Gutta </a:t>
            </a:r>
            <a:r>
              <a:rPr lang="en-US" sz="1100" dirty="0" err="1"/>
              <a:t>Percha</a:t>
            </a:r>
            <a:r>
              <a:rPr lang="en-US" sz="1100" dirty="0"/>
              <a:t>.</a:t>
            </a:r>
          </a:p>
          <a:p>
            <a:endParaRPr lang="en-US" sz="11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319356-E4C3-0B47-A713-6514F0213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76" y="212931"/>
            <a:ext cx="2743200" cy="2057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BD7FC2-C9D3-F746-BBA1-C74A96402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998" y="205807"/>
            <a:ext cx="2743200" cy="205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A88A1F5-16F2-0644-8F12-48FE5B886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8877" y="231023"/>
            <a:ext cx="2743200" cy="2057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5876E4-C16E-CA41-B568-46D4A83795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476" y="3176529"/>
            <a:ext cx="2743200" cy="2057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9D147D9-2FFE-9745-A153-AFA1FADCC9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5628" y="3212009"/>
            <a:ext cx="2743200" cy="2057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4AD17FE-9742-4D45-B11D-0597D2FF11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860" y="3176529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48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688FA842-BA81-DE48-A10E-E3442F5E91B4}"/>
              </a:ext>
            </a:extLst>
          </p:cNvPr>
          <p:cNvSpPr/>
          <p:nvPr/>
        </p:nvSpPr>
        <p:spPr>
          <a:xfrm>
            <a:off x="5924960" y="5369094"/>
            <a:ext cx="30002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12. Inject Dual-cure cement, and immediately insert the post.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0A0956-6F99-F54C-B02F-7B2740D5464B}"/>
              </a:ext>
            </a:extLst>
          </p:cNvPr>
          <p:cNvSpPr txBox="1"/>
          <p:nvPr/>
        </p:nvSpPr>
        <p:spPr>
          <a:xfrm>
            <a:off x="247303" y="5407844"/>
            <a:ext cx="28132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10. Etch the canal space and tooth structure according to manufacturer’s instructions.</a:t>
            </a:r>
          </a:p>
          <a:p>
            <a:r>
              <a:rPr lang="en-US" sz="1100" dirty="0"/>
              <a:t>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03D59E-1C29-E644-A638-8CD3C9DDDD3D}"/>
              </a:ext>
            </a:extLst>
          </p:cNvPr>
          <p:cNvSpPr txBox="1"/>
          <p:nvPr/>
        </p:nvSpPr>
        <p:spPr>
          <a:xfrm>
            <a:off x="238746" y="2477095"/>
            <a:ext cx="28132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7. Apply light-cured adhesive Bonding Agent to the post.</a:t>
            </a:r>
          </a:p>
          <a:p>
            <a:endParaRPr lang="en-US" sz="11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9CDE1A0-95B0-574B-8936-4401C7C0260E}"/>
              </a:ext>
            </a:extLst>
          </p:cNvPr>
          <p:cNvSpPr txBox="1"/>
          <p:nvPr/>
        </p:nvSpPr>
        <p:spPr>
          <a:xfrm>
            <a:off x="3060521" y="2561902"/>
            <a:ext cx="28132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8. Air-dry to evaporate the solvent.</a:t>
            </a:r>
          </a:p>
          <a:p>
            <a:endParaRPr lang="en-US" sz="11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71C3936-8555-BB43-AE20-07EAF56E258F}"/>
              </a:ext>
            </a:extLst>
          </p:cNvPr>
          <p:cNvSpPr/>
          <p:nvPr/>
        </p:nvSpPr>
        <p:spPr>
          <a:xfrm>
            <a:off x="3060521" y="5375533"/>
            <a:ext cx="29535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11. Apply Bonding resin to the surfaces. </a:t>
            </a:r>
          </a:p>
          <a:p>
            <a:r>
              <a:rPr lang="en-US" sz="1100" dirty="0"/>
              <a:t>Remove excess, air-dry. Light-cure.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09F0A37-0C04-E64A-9F9C-0F33C1BAC84C}"/>
              </a:ext>
            </a:extLst>
          </p:cNvPr>
          <p:cNvCxnSpPr>
            <a:cxnSpLocks/>
          </p:cNvCxnSpPr>
          <p:nvPr/>
        </p:nvCxnSpPr>
        <p:spPr>
          <a:xfrm flipH="1" flipV="1">
            <a:off x="4572000" y="1744133"/>
            <a:ext cx="397934" cy="25444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F5B2388-878F-054A-B4B4-5E2C28636818}"/>
              </a:ext>
            </a:extLst>
          </p:cNvPr>
          <p:cNvSpPr txBox="1"/>
          <p:nvPr/>
        </p:nvSpPr>
        <p:spPr>
          <a:xfrm>
            <a:off x="5948207" y="2559577"/>
            <a:ext cx="28132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9. Light-cure the bonding agent.</a:t>
            </a:r>
          </a:p>
          <a:p>
            <a:endParaRPr lang="en-US" sz="1100" dirty="0"/>
          </a:p>
          <a:p>
            <a:endParaRPr lang="en-US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645513-EC00-2342-91BA-BD17CF56C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283" y="267669"/>
            <a:ext cx="2743200" cy="2057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A355C1-5F73-734F-87E1-FFDA5EAB7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46" y="292530"/>
            <a:ext cx="2743200" cy="2057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163122-665A-684F-8C47-005488DD4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3498" y="292530"/>
            <a:ext cx="2743200" cy="205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416956-FB04-6E48-BE43-18C9781865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755" y="3318133"/>
            <a:ext cx="2743200" cy="2057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DFAE1B0-1FA2-3843-B3CA-25CFB36EBE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4411" y="3318133"/>
            <a:ext cx="2743200" cy="2057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E14F18E-1224-9847-9A7F-164EDBBBF3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9972" y="3318133"/>
            <a:ext cx="2743200" cy="206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45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0AEAC2-9EF2-B546-B152-EDC564179775}"/>
              </a:ext>
            </a:extLst>
          </p:cNvPr>
          <p:cNvSpPr/>
          <p:nvPr/>
        </p:nvSpPr>
        <p:spPr>
          <a:xfrm>
            <a:off x="385280" y="269823"/>
            <a:ext cx="83785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The DT Light-Post has a double-tapered, anatomic design, to provide a good fit with minimal cement thickness. </a:t>
            </a:r>
          </a:p>
          <a:p>
            <a:endParaRPr lang="en-US" sz="1200" dirty="0"/>
          </a:p>
          <a:p>
            <a:r>
              <a:rPr lang="en-US" sz="1200" dirty="0"/>
              <a:t>In this case, there was sufficient remaining tooth structure to avoid full coverage prosthetics, and a post was added to provide support for the direct composite restoration.  After the post was placed, the old restoration was removed and a new tooth built.</a:t>
            </a:r>
          </a:p>
          <a:p>
            <a:endParaRPr lang="en-US" sz="1200" dirty="0"/>
          </a:p>
          <a:p>
            <a:r>
              <a:rPr lang="en-US" sz="1200" dirty="0"/>
              <a:t> In vitro  research indicates that the addition of a quartz fiber post in anterior endodontically-treated teeth  provides a more </a:t>
            </a:r>
            <a:r>
              <a:rPr lang="en-US" sz="1200"/>
              <a:t>durable restoration with better failure modes.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56A6E5-8817-3549-9E5D-3021F5135DC2}"/>
              </a:ext>
            </a:extLst>
          </p:cNvPr>
          <p:cNvSpPr/>
          <p:nvPr/>
        </p:nvSpPr>
        <p:spPr>
          <a:xfrm>
            <a:off x="385280" y="2650681"/>
            <a:ext cx="8378576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Products used in this case: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RTD DT Light-Post</a:t>
            </a:r>
          </a:p>
          <a:p>
            <a:r>
              <a:rPr lang="en-US" sz="1200" dirty="0"/>
              <a:t>Bisco Uni-Etch with BAC </a:t>
            </a:r>
          </a:p>
          <a:p>
            <a:r>
              <a:rPr lang="en-US" sz="1200" dirty="0"/>
              <a:t>Bisco One-Step Adhesive (5th Generation)</a:t>
            </a:r>
          </a:p>
          <a:p>
            <a:endParaRPr lang="en-US" sz="1200" dirty="0"/>
          </a:p>
          <a:p>
            <a:endParaRPr lang="en-US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401F19-AD80-FC46-9C86-C2319CC17A5E}"/>
              </a:ext>
            </a:extLst>
          </p:cNvPr>
          <p:cNvSpPr txBox="1"/>
          <p:nvPr/>
        </p:nvSpPr>
        <p:spPr>
          <a:xfrm>
            <a:off x="385280" y="4490357"/>
            <a:ext cx="71199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Affiliations:</a:t>
            </a:r>
          </a:p>
          <a:p>
            <a:endParaRPr lang="en-US" sz="1200" b="1" dirty="0"/>
          </a:p>
          <a:p>
            <a:r>
              <a:rPr lang="en-US" sz="1200" dirty="0"/>
              <a:t>Dr. Professor </a:t>
            </a:r>
            <a:r>
              <a:rPr lang="en-US" sz="1200" dirty="0" err="1"/>
              <a:t>Bertoldi</a:t>
            </a:r>
            <a:r>
              <a:rPr lang="en-US" sz="1200" dirty="0"/>
              <a:t> Hepburn teaches at Universidad de </a:t>
            </a:r>
            <a:r>
              <a:rPr lang="en-US" sz="1200" dirty="0" err="1"/>
              <a:t>Desorrollo</a:t>
            </a:r>
            <a:r>
              <a:rPr lang="en-US" sz="1200" dirty="0"/>
              <a:t>, Concepcion, Chile and Universidad de Buenos Aires, Argentina.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757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876</TotalTime>
  <Words>354</Words>
  <Application>Microsoft Macintosh PowerPoint</Application>
  <PresentationFormat>On-screen Show (4:3)</PresentationFormat>
  <Paragraphs>36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Norman Hicks</dc:creator>
  <cp:lastModifiedBy>Norman Hicks</cp:lastModifiedBy>
  <cp:revision>54</cp:revision>
  <cp:lastPrinted>2018-07-30T13:19:41Z</cp:lastPrinted>
  <dcterms:created xsi:type="dcterms:W3CDTF">2018-07-26T13:37:20Z</dcterms:created>
  <dcterms:modified xsi:type="dcterms:W3CDTF">2018-09-03T18:27:37Z</dcterms:modified>
</cp:coreProperties>
</file>