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25D2D-14DD-6144-BB5C-AAA1DFDC22BF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301D-97B0-C848-A715-CCBE2F9C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01D-97B0-C848-A715-CCBE2F9CB8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01D-97B0-C848-A715-CCBE2F9CB8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01D-97B0-C848-A715-CCBE2F9CB8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01D-97B0-C848-A715-CCBE2F9CB8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01D-97B0-C848-A715-CCBE2F9CB8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1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4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461F-39CC-304C-8BAF-F71F8985A101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91A36-C7E0-5F44-868E-6815490A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B5C409-EA72-544E-BA68-0A59DB492C57}"/>
              </a:ext>
            </a:extLst>
          </p:cNvPr>
          <p:cNvSpPr/>
          <p:nvPr/>
        </p:nvSpPr>
        <p:spPr>
          <a:xfrm>
            <a:off x="261860" y="5345715"/>
            <a:ext cx="8590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This patient presented with a restoration on endodontically-treated  incisor that failed right at the gum-line. Tooth structure is minimal, and the patient declined an implant for financial reasons.</a:t>
            </a:r>
          </a:p>
          <a:p>
            <a:endParaRPr lang="en-US" sz="1100" dirty="0"/>
          </a:p>
          <a:p>
            <a:r>
              <a:rPr lang="en-US" sz="1100" dirty="0"/>
              <a:t>A DT Light-Post Size #3 will be required for retention and support in the absence of adequate  coronal tooth structure.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1FF3B-A68D-664C-9B07-D5038322DD7D}"/>
              </a:ext>
            </a:extLst>
          </p:cNvPr>
          <p:cNvSpPr txBox="1"/>
          <p:nvPr/>
        </p:nvSpPr>
        <p:spPr>
          <a:xfrm>
            <a:off x="3492813" y="218200"/>
            <a:ext cx="230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July, 2003</a:t>
            </a:r>
          </a:p>
          <a:p>
            <a:r>
              <a:rPr lang="en-US" sz="1200" b="1" dirty="0"/>
              <a:t>Clinical Case: DT Light-Post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5A0EE4-98E7-FF4B-BAE7-E0DE96CBBE76}"/>
              </a:ext>
            </a:extLst>
          </p:cNvPr>
          <p:cNvGrpSpPr/>
          <p:nvPr/>
        </p:nvGrpSpPr>
        <p:grpSpPr>
          <a:xfrm>
            <a:off x="304800" y="4431316"/>
            <a:ext cx="8505092" cy="787790"/>
            <a:chOff x="304800" y="4009289"/>
            <a:chExt cx="8505092" cy="7877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01B9AA-AE6D-4542-A336-609BA8B1027F}"/>
                </a:ext>
              </a:extLst>
            </p:cNvPr>
            <p:cNvSpPr/>
            <p:nvPr/>
          </p:nvSpPr>
          <p:spPr>
            <a:xfrm>
              <a:off x="304800" y="4009289"/>
              <a:ext cx="8505092" cy="7877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C0C0C0"/>
                </a:highligh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AE9CFD-9C16-3E43-AABA-3E079F84D16E}"/>
                </a:ext>
              </a:extLst>
            </p:cNvPr>
            <p:cNvSpPr txBox="1"/>
            <p:nvPr/>
          </p:nvSpPr>
          <p:spPr>
            <a:xfrm>
              <a:off x="4448278" y="4251045"/>
              <a:ext cx="12362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Clinical case by:</a:t>
              </a:r>
            </a:p>
            <a:p>
              <a:r>
                <a:rPr lang="en-US" sz="1100" b="1" dirty="0"/>
                <a:t>Dr. </a:t>
              </a:r>
              <a:r>
                <a:rPr lang="en-US" sz="1100" b="1" dirty="0" err="1"/>
                <a:t>Dernard</a:t>
              </a:r>
              <a:r>
                <a:rPr lang="en-US" sz="1100" b="1" dirty="0"/>
                <a:t> </a:t>
              </a:r>
              <a:r>
                <a:rPr lang="en-US" sz="1100" b="1" dirty="0" err="1"/>
                <a:t>Duret</a:t>
              </a:r>
              <a:endParaRPr lang="en-US" sz="1100" b="1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82DA274-49B8-4141-8CEA-A5C255A34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68" b="13721"/>
          <a:stretch/>
        </p:blipFill>
        <p:spPr>
          <a:xfrm>
            <a:off x="5276870" y="679865"/>
            <a:ext cx="3407898" cy="3610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CB461A-C3FA-4649-86D8-68077AA1B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88" b="2300"/>
          <a:stretch/>
        </p:blipFill>
        <p:spPr>
          <a:xfrm>
            <a:off x="449179" y="718732"/>
            <a:ext cx="3565760" cy="3571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18292-043B-C74C-B1F4-DFFACCA9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556" y="4482331"/>
            <a:ext cx="534117" cy="7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689D4D-F7E2-A841-B8A3-FBAC2E5B17D5}"/>
              </a:ext>
            </a:extLst>
          </p:cNvPr>
          <p:cNvSpPr/>
          <p:nvPr/>
        </p:nvSpPr>
        <p:spPr>
          <a:xfrm>
            <a:off x="6182691" y="2886482"/>
            <a:ext cx="28133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3. After depth is established with the Starter Drill, shape is finalized with Finishing Drills.</a:t>
            </a:r>
          </a:p>
          <a:p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187132-2353-3E49-8C1D-EEDAE2B6048E}"/>
              </a:ext>
            </a:extLst>
          </p:cNvPr>
          <p:cNvSpPr/>
          <p:nvPr/>
        </p:nvSpPr>
        <p:spPr>
          <a:xfrm>
            <a:off x="276273" y="6311549"/>
            <a:ext cx="27122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4. The DT Light-Post  is tried- in, optimizing the fit apically.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00C081-3C9E-BC4A-A3BD-7E497077DF11}"/>
              </a:ext>
            </a:extLst>
          </p:cNvPr>
          <p:cNvSpPr/>
          <p:nvPr/>
        </p:nvSpPr>
        <p:spPr>
          <a:xfrm>
            <a:off x="6054291" y="6268596"/>
            <a:ext cx="29054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6. Coat the cleaned post with adhesive bonding agent. Air-dry. Light-cure. Set aside.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62D5AE-51BC-2044-98A6-35F6F3885CE4}"/>
              </a:ext>
            </a:extLst>
          </p:cNvPr>
          <p:cNvSpPr txBox="1"/>
          <p:nvPr/>
        </p:nvSpPr>
        <p:spPr>
          <a:xfrm>
            <a:off x="150787" y="2886482"/>
            <a:ext cx="28377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Surgical crown lengthening is performed,    to allow for adequate ferrule.</a:t>
            </a:r>
          </a:p>
          <a:p>
            <a:endParaRPr 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37009E-3246-1849-9C8B-82FB7536742C}"/>
              </a:ext>
            </a:extLst>
          </p:cNvPr>
          <p:cNvSpPr txBox="1"/>
          <p:nvPr/>
        </p:nvSpPr>
        <p:spPr>
          <a:xfrm>
            <a:off x="2988502" y="2886482"/>
            <a:ext cx="30657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2. Remove Gutta </a:t>
            </a:r>
            <a:r>
              <a:rPr lang="en-US" sz="1100" dirty="0" err="1"/>
              <a:t>Percha</a:t>
            </a:r>
            <a:r>
              <a:rPr lang="en-US" sz="1100" dirty="0"/>
              <a:t> as needed with Universal Starter Drill, confirming a seal apically.</a:t>
            </a:r>
          </a:p>
          <a:p>
            <a:endParaRPr lang="en-US" sz="11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4AD17FE-9742-4D45-B11D-0597D2FF1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03"/>
          <a:stretch/>
        </p:blipFill>
        <p:spPr>
          <a:xfrm rot="5400000">
            <a:off x="6284667" y="3942034"/>
            <a:ext cx="274320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7175D3-3F4D-9B46-8A1E-EB9A224AE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15" y="122954"/>
            <a:ext cx="18288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30A87-6EEE-E74A-80DD-F16BA3E01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630" y="122954"/>
            <a:ext cx="18288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754E1-D4CC-524B-9FBB-03FB27BCB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492" y="122954"/>
            <a:ext cx="1862175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69FD4D-7F2A-8C45-AF50-96F49610A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915" y="3484834"/>
            <a:ext cx="1828800" cy="27432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42B143-5DCB-C74E-B3B0-7B1D1C23C09A}"/>
              </a:ext>
            </a:extLst>
          </p:cNvPr>
          <p:cNvSpPr/>
          <p:nvPr/>
        </p:nvSpPr>
        <p:spPr>
          <a:xfrm>
            <a:off x="3131205" y="6268596"/>
            <a:ext cx="2854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5. The post is trimmed with a disk or bur. NEVER use pliers. Clean with alcohol.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2E58FF-0D37-394D-A064-59F55E4C664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606996" y="3484834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4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C0A0956-6F99-F54C-B02F-7B2740D5464B}"/>
              </a:ext>
            </a:extLst>
          </p:cNvPr>
          <p:cNvSpPr txBox="1"/>
          <p:nvPr/>
        </p:nvSpPr>
        <p:spPr>
          <a:xfrm>
            <a:off x="3356261" y="6202606"/>
            <a:ext cx="2370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11. Inject DUAL-CURE resin cement.</a:t>
            </a:r>
          </a:p>
          <a:p>
            <a:r>
              <a:rPr lang="en-US" sz="1100" dirty="0"/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03D59E-1C29-E644-A638-8CD3C9DDDD3D}"/>
              </a:ext>
            </a:extLst>
          </p:cNvPr>
          <p:cNvSpPr txBox="1"/>
          <p:nvPr/>
        </p:nvSpPr>
        <p:spPr>
          <a:xfrm>
            <a:off x="238746" y="2881355"/>
            <a:ext cx="2813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7. Etch the post space and circumferential tooth structure per </a:t>
            </a:r>
            <a:r>
              <a:rPr lang="en-US" sz="1100" dirty="0" err="1"/>
              <a:t>Mfgr’s</a:t>
            </a:r>
            <a:r>
              <a:rPr lang="en-US" sz="1100" dirty="0"/>
              <a:t> Instruction.</a:t>
            </a:r>
          </a:p>
          <a:p>
            <a:endParaRPr lang="en-US" sz="11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CDE1A0-95B0-574B-8936-4401C7C0260E}"/>
              </a:ext>
            </a:extLst>
          </p:cNvPr>
          <p:cNvSpPr txBox="1"/>
          <p:nvPr/>
        </p:nvSpPr>
        <p:spPr>
          <a:xfrm>
            <a:off x="6188729" y="2894383"/>
            <a:ext cx="2813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9. Apply adhesive bonding agent.  Remove excess. Air dry to evaporate solvent.</a:t>
            </a:r>
          </a:p>
          <a:p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1C3936-8555-BB43-AE20-07EAF56E258F}"/>
              </a:ext>
            </a:extLst>
          </p:cNvPr>
          <p:cNvSpPr/>
          <p:nvPr/>
        </p:nvSpPr>
        <p:spPr>
          <a:xfrm>
            <a:off x="6081055" y="6202606"/>
            <a:ext cx="2953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12. Immediately insert post with gentle passive pressure.  Light-cure to stabilize the post.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9F0A37-0C04-E64A-9F9C-0F33C1BAC84C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1744133"/>
            <a:ext cx="397934" cy="2544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5B2388-878F-054A-B4B4-5E2C28636818}"/>
              </a:ext>
            </a:extLst>
          </p:cNvPr>
          <p:cNvSpPr txBox="1"/>
          <p:nvPr/>
        </p:nvSpPr>
        <p:spPr>
          <a:xfrm>
            <a:off x="504386" y="6202606"/>
            <a:ext cx="2813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10. Light-cure the bonding agent.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62CBC-BC64-DD44-9FC0-3E25771C4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17" y="118587"/>
            <a:ext cx="18288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81EC4-9A2D-DD48-915A-7BF3A715FF6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2983" y="3436753"/>
            <a:ext cx="18288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AE58E-3692-D041-BB47-5C51E897C48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13550" y="3436753"/>
            <a:ext cx="182880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712D67-E054-444E-B024-DB8356128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117" y="3436753"/>
            <a:ext cx="1828800" cy="2743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E3C144-4F33-8240-B971-710255AED90B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74834" y="126086"/>
            <a:ext cx="1828800" cy="274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DB6502-B8F4-C941-8894-ABE5FE31D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584103" y="112683"/>
            <a:ext cx="1828800" cy="27432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00127AB-B984-8D40-B57F-F5B25C274C01}"/>
              </a:ext>
            </a:extLst>
          </p:cNvPr>
          <p:cNvSpPr txBox="1"/>
          <p:nvPr/>
        </p:nvSpPr>
        <p:spPr>
          <a:xfrm>
            <a:off x="3226644" y="2881355"/>
            <a:ext cx="2813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8. Rinse out the etchant. Remove excess water, leave tooth structure moist.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6554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88FA842-BA81-DE48-A10E-E3442F5E91B4}"/>
              </a:ext>
            </a:extLst>
          </p:cNvPr>
          <p:cNvSpPr/>
          <p:nvPr/>
        </p:nvSpPr>
        <p:spPr>
          <a:xfrm>
            <a:off x="6030835" y="6312368"/>
            <a:ext cx="30002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18. Finished build-up; Impression and temporize.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0A0956-6F99-F54C-B02F-7B2740D5464B}"/>
              </a:ext>
            </a:extLst>
          </p:cNvPr>
          <p:cNvSpPr txBox="1"/>
          <p:nvPr/>
        </p:nvSpPr>
        <p:spPr>
          <a:xfrm>
            <a:off x="247303" y="6312368"/>
            <a:ext cx="2813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16. Trim the core build-up, creating ferrule and shoulder .</a:t>
            </a:r>
          </a:p>
          <a:p>
            <a:r>
              <a:rPr lang="en-US" sz="1100" dirty="0"/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03D59E-1C29-E644-A638-8CD3C9DDDD3D}"/>
              </a:ext>
            </a:extLst>
          </p:cNvPr>
          <p:cNvSpPr txBox="1"/>
          <p:nvPr/>
        </p:nvSpPr>
        <p:spPr>
          <a:xfrm>
            <a:off x="239333" y="2938786"/>
            <a:ext cx="2813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13. Apply dual-cure or light-cure core build-up composite.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CDE1A0-95B0-574B-8936-4401C7C0260E}"/>
              </a:ext>
            </a:extLst>
          </p:cNvPr>
          <p:cNvSpPr txBox="1"/>
          <p:nvPr/>
        </p:nvSpPr>
        <p:spPr>
          <a:xfrm>
            <a:off x="3609160" y="2938786"/>
            <a:ext cx="2813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14. Sculpt the core build-up.</a:t>
            </a:r>
          </a:p>
          <a:p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1C3936-8555-BB43-AE20-07EAF56E258F}"/>
              </a:ext>
            </a:extLst>
          </p:cNvPr>
          <p:cNvSpPr/>
          <p:nvPr/>
        </p:nvSpPr>
        <p:spPr>
          <a:xfrm>
            <a:off x="3840160" y="6312368"/>
            <a:ext cx="16462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17. Finish the build-up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5B2388-878F-054A-B4B4-5E2C28636818}"/>
              </a:ext>
            </a:extLst>
          </p:cNvPr>
          <p:cNvSpPr txBox="1"/>
          <p:nvPr/>
        </p:nvSpPr>
        <p:spPr>
          <a:xfrm>
            <a:off x="6599661" y="2938786"/>
            <a:ext cx="2120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15. Light-cure the core build-up.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3D7BB-54F8-CE46-9E67-6D5E600D4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784" y="124029"/>
            <a:ext cx="18288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A850A7-FA46-DE40-8096-7606598D4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401" y="124029"/>
            <a:ext cx="18288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A07AA-E46D-0348-9177-187399C63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26" y="3515945"/>
            <a:ext cx="18288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53AFA2-6495-ED4E-8B75-F29E801CC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822" y="3515945"/>
            <a:ext cx="1828800" cy="274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73827C-AB7F-AF48-80A0-8D1602501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282" y="3507388"/>
            <a:ext cx="1828800" cy="27404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A131FB-2F17-FD4E-83A8-F11D2A8DEDF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47518" y="124029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1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EAC2-9EF2-B546-B152-EDC564179775}"/>
              </a:ext>
            </a:extLst>
          </p:cNvPr>
          <p:cNvSpPr/>
          <p:nvPr/>
        </p:nvSpPr>
        <p:spPr>
          <a:xfrm>
            <a:off x="385280" y="269823"/>
            <a:ext cx="8378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DT Light-Post has a double-tapered, anatomic design, to provide a good fit with minimal cement thickness. </a:t>
            </a:r>
          </a:p>
          <a:p>
            <a:endParaRPr lang="en-US" sz="1200" dirty="0"/>
          </a:p>
          <a:p>
            <a:r>
              <a:rPr lang="en-US" sz="1200" dirty="0"/>
              <a:t>After crown lengthening, there was sufficient remaining tooth structure to attain a ferrule, and a post was added to provide support for the prosthetic restoration.  </a:t>
            </a:r>
          </a:p>
          <a:p>
            <a:endParaRPr lang="en-US" sz="1200" dirty="0"/>
          </a:p>
          <a:p>
            <a:r>
              <a:rPr lang="en-US" sz="1200" dirty="0"/>
              <a:t> In vitro  research indicates that the addition of a quartz fiber post in anterior endodontically-treated teeth  provides a more durable restoration with better failure modes.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6A6E5-8817-3549-9E5D-3021F5135DC2}"/>
              </a:ext>
            </a:extLst>
          </p:cNvPr>
          <p:cNvSpPr/>
          <p:nvPr/>
        </p:nvSpPr>
        <p:spPr>
          <a:xfrm>
            <a:off x="385280" y="2650681"/>
            <a:ext cx="837857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Products used in this case: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RTD DT Light-Post</a:t>
            </a:r>
          </a:p>
          <a:p>
            <a:r>
              <a:rPr lang="en-US" sz="1200" dirty="0"/>
              <a:t>Bisco Uni-Etch with BAC </a:t>
            </a:r>
          </a:p>
          <a:p>
            <a:r>
              <a:rPr lang="en-US" sz="1200" dirty="0"/>
              <a:t>Bisco One-Step Adhesive (5th Generation)</a:t>
            </a:r>
          </a:p>
          <a:p>
            <a:r>
              <a:rPr lang="en-US" sz="1200" dirty="0"/>
              <a:t>Bisco Light-Core</a:t>
            </a:r>
          </a:p>
          <a:p>
            <a:endParaRPr lang="en-US" sz="1200" dirty="0"/>
          </a:p>
          <a:p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01F19-AD80-FC46-9C86-C2319CC17A5E}"/>
              </a:ext>
            </a:extLst>
          </p:cNvPr>
          <p:cNvSpPr txBox="1"/>
          <p:nvPr/>
        </p:nvSpPr>
        <p:spPr>
          <a:xfrm>
            <a:off x="385280" y="4490357"/>
            <a:ext cx="8065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Affiliations:</a:t>
            </a:r>
          </a:p>
          <a:p>
            <a:endParaRPr lang="en-US" sz="1200" b="1" dirty="0"/>
          </a:p>
          <a:p>
            <a:r>
              <a:rPr lang="en-US" sz="1200" dirty="0"/>
              <a:t>Dr. </a:t>
            </a:r>
            <a:r>
              <a:rPr lang="en-US" sz="1200" dirty="0" err="1"/>
              <a:t>Duret</a:t>
            </a:r>
            <a:r>
              <a:rPr lang="en-US" sz="1200" dirty="0"/>
              <a:t> practiced general dentistry in Grenoble, France. As a consultant to RTD, he was instrumental in the development of fiber-reinforced endodontic posts. Dr. </a:t>
            </a:r>
            <a:r>
              <a:rPr lang="en-US" sz="1200" dirty="0" err="1"/>
              <a:t>Duret</a:t>
            </a:r>
            <a:r>
              <a:rPr lang="en-US" sz="1200" dirty="0"/>
              <a:t> passed in 2015.</a:t>
            </a:r>
          </a:p>
          <a:p>
            <a:endParaRPr lang="en-US" sz="1200" b="1" dirty="0"/>
          </a:p>
          <a:p>
            <a:r>
              <a:rPr lang="en-US" sz="1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5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427</Words>
  <Application>Microsoft Macintosh PowerPoint</Application>
  <PresentationFormat>On-screen Show (4:3)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Hicks</dc:creator>
  <cp:lastModifiedBy>Norman Hicks</cp:lastModifiedBy>
  <cp:revision>69</cp:revision>
  <cp:lastPrinted>2018-09-14T15:39:00Z</cp:lastPrinted>
  <dcterms:created xsi:type="dcterms:W3CDTF">2018-07-26T13:37:20Z</dcterms:created>
  <dcterms:modified xsi:type="dcterms:W3CDTF">2018-09-14T15:41:08Z</dcterms:modified>
</cp:coreProperties>
</file>