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6"/>
  </p:notes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843"/>
    <p:restoredTop sz="94671"/>
  </p:normalViewPr>
  <p:slideViewPr>
    <p:cSldViewPr snapToGrid="0" snapToObjects="1">
      <p:cViewPr>
        <p:scale>
          <a:sx n="159" d="100"/>
          <a:sy n="159" d="100"/>
        </p:scale>
        <p:origin x="-104"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A625D2D-14DD-6144-BB5C-AAA1DFDC22BF}" type="datetimeFigureOut">
              <a:rPr lang="en-US" smtClean="0"/>
              <a:t>8/14/18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D39301D-97B0-C848-A715-CCBE2F9CB8B8}" type="slidenum">
              <a:rPr lang="en-US" smtClean="0"/>
              <a:t>‹#›</a:t>
            </a:fld>
            <a:endParaRPr lang="en-US"/>
          </a:p>
        </p:txBody>
      </p:sp>
    </p:spTree>
    <p:extLst>
      <p:ext uri="{BB962C8B-B14F-4D97-AF65-F5344CB8AC3E}">
        <p14:creationId xmlns:p14="http://schemas.microsoft.com/office/powerpoint/2010/main" val="15886182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D39301D-97B0-C848-A715-CCBE2F9CB8B8}" type="slidenum">
              <a:rPr lang="en-US" smtClean="0"/>
              <a:t>1</a:t>
            </a:fld>
            <a:endParaRPr lang="en-US"/>
          </a:p>
        </p:txBody>
      </p:sp>
    </p:spTree>
    <p:extLst>
      <p:ext uri="{BB962C8B-B14F-4D97-AF65-F5344CB8AC3E}">
        <p14:creationId xmlns:p14="http://schemas.microsoft.com/office/powerpoint/2010/main" val="36417827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D39301D-97B0-C848-A715-CCBE2F9CB8B8}" type="slidenum">
              <a:rPr lang="en-US" smtClean="0"/>
              <a:t>2</a:t>
            </a:fld>
            <a:endParaRPr lang="en-US"/>
          </a:p>
        </p:txBody>
      </p:sp>
    </p:spTree>
    <p:extLst>
      <p:ext uri="{BB962C8B-B14F-4D97-AF65-F5344CB8AC3E}">
        <p14:creationId xmlns:p14="http://schemas.microsoft.com/office/powerpoint/2010/main" val="3213088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442461F-39CC-304C-8BAF-F71F8985A101}" type="datetimeFigureOut">
              <a:rPr lang="en-US" smtClean="0"/>
              <a:t>8/14/18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791A36-C7E0-5F44-868E-6815490A1134}" type="slidenum">
              <a:rPr lang="en-US" smtClean="0"/>
              <a:t>‹#›</a:t>
            </a:fld>
            <a:endParaRPr lang="en-US"/>
          </a:p>
        </p:txBody>
      </p:sp>
    </p:spTree>
    <p:extLst>
      <p:ext uri="{BB962C8B-B14F-4D97-AF65-F5344CB8AC3E}">
        <p14:creationId xmlns:p14="http://schemas.microsoft.com/office/powerpoint/2010/main" val="33997362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42461F-39CC-304C-8BAF-F71F8985A101}" type="datetimeFigureOut">
              <a:rPr lang="en-US" smtClean="0"/>
              <a:t>8/14/18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791A36-C7E0-5F44-868E-6815490A1134}" type="slidenum">
              <a:rPr lang="en-US" smtClean="0"/>
              <a:t>‹#›</a:t>
            </a:fld>
            <a:endParaRPr lang="en-US"/>
          </a:p>
        </p:txBody>
      </p:sp>
    </p:spTree>
    <p:extLst>
      <p:ext uri="{BB962C8B-B14F-4D97-AF65-F5344CB8AC3E}">
        <p14:creationId xmlns:p14="http://schemas.microsoft.com/office/powerpoint/2010/main" val="29799140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42461F-39CC-304C-8BAF-F71F8985A101}" type="datetimeFigureOut">
              <a:rPr lang="en-US" smtClean="0"/>
              <a:t>8/14/18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791A36-C7E0-5F44-868E-6815490A1134}" type="slidenum">
              <a:rPr lang="en-US" smtClean="0"/>
              <a:t>‹#›</a:t>
            </a:fld>
            <a:endParaRPr lang="en-US"/>
          </a:p>
        </p:txBody>
      </p:sp>
    </p:spTree>
    <p:extLst>
      <p:ext uri="{BB962C8B-B14F-4D97-AF65-F5344CB8AC3E}">
        <p14:creationId xmlns:p14="http://schemas.microsoft.com/office/powerpoint/2010/main" val="26186120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42461F-39CC-304C-8BAF-F71F8985A101}" type="datetimeFigureOut">
              <a:rPr lang="en-US" smtClean="0"/>
              <a:t>8/14/18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791A36-C7E0-5F44-868E-6815490A1134}" type="slidenum">
              <a:rPr lang="en-US" smtClean="0"/>
              <a:t>‹#›</a:t>
            </a:fld>
            <a:endParaRPr lang="en-US"/>
          </a:p>
        </p:txBody>
      </p:sp>
    </p:spTree>
    <p:extLst>
      <p:ext uri="{BB962C8B-B14F-4D97-AF65-F5344CB8AC3E}">
        <p14:creationId xmlns:p14="http://schemas.microsoft.com/office/powerpoint/2010/main" val="3634961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442461F-39CC-304C-8BAF-F71F8985A101}" type="datetimeFigureOut">
              <a:rPr lang="en-US" smtClean="0"/>
              <a:t>8/14/18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791A36-C7E0-5F44-868E-6815490A1134}" type="slidenum">
              <a:rPr lang="en-US" smtClean="0"/>
              <a:t>‹#›</a:t>
            </a:fld>
            <a:endParaRPr lang="en-US"/>
          </a:p>
        </p:txBody>
      </p:sp>
    </p:spTree>
    <p:extLst>
      <p:ext uri="{BB962C8B-B14F-4D97-AF65-F5344CB8AC3E}">
        <p14:creationId xmlns:p14="http://schemas.microsoft.com/office/powerpoint/2010/main" val="24992837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442461F-39CC-304C-8BAF-F71F8985A101}" type="datetimeFigureOut">
              <a:rPr lang="en-US" smtClean="0"/>
              <a:t>8/14/18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791A36-C7E0-5F44-868E-6815490A1134}" type="slidenum">
              <a:rPr lang="en-US" smtClean="0"/>
              <a:t>‹#›</a:t>
            </a:fld>
            <a:endParaRPr lang="en-US"/>
          </a:p>
        </p:txBody>
      </p:sp>
    </p:spTree>
    <p:extLst>
      <p:ext uri="{BB962C8B-B14F-4D97-AF65-F5344CB8AC3E}">
        <p14:creationId xmlns:p14="http://schemas.microsoft.com/office/powerpoint/2010/main" val="35387987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442461F-39CC-304C-8BAF-F71F8985A101}" type="datetimeFigureOut">
              <a:rPr lang="en-US" smtClean="0"/>
              <a:t>8/14/18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F791A36-C7E0-5F44-868E-6815490A1134}" type="slidenum">
              <a:rPr lang="en-US" smtClean="0"/>
              <a:t>‹#›</a:t>
            </a:fld>
            <a:endParaRPr lang="en-US"/>
          </a:p>
        </p:txBody>
      </p:sp>
    </p:spTree>
    <p:extLst>
      <p:ext uri="{BB962C8B-B14F-4D97-AF65-F5344CB8AC3E}">
        <p14:creationId xmlns:p14="http://schemas.microsoft.com/office/powerpoint/2010/main" val="21702492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442461F-39CC-304C-8BAF-F71F8985A101}" type="datetimeFigureOut">
              <a:rPr lang="en-US" smtClean="0"/>
              <a:t>8/14/18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F791A36-C7E0-5F44-868E-6815490A1134}" type="slidenum">
              <a:rPr lang="en-US" smtClean="0"/>
              <a:t>‹#›</a:t>
            </a:fld>
            <a:endParaRPr lang="en-US"/>
          </a:p>
        </p:txBody>
      </p:sp>
    </p:spTree>
    <p:extLst>
      <p:ext uri="{BB962C8B-B14F-4D97-AF65-F5344CB8AC3E}">
        <p14:creationId xmlns:p14="http://schemas.microsoft.com/office/powerpoint/2010/main" val="37134809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42461F-39CC-304C-8BAF-F71F8985A101}" type="datetimeFigureOut">
              <a:rPr lang="en-US" smtClean="0"/>
              <a:t>8/14/18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F791A36-C7E0-5F44-868E-6815490A1134}" type="slidenum">
              <a:rPr lang="en-US" smtClean="0"/>
              <a:t>‹#›</a:t>
            </a:fld>
            <a:endParaRPr lang="en-US"/>
          </a:p>
        </p:txBody>
      </p:sp>
    </p:spTree>
    <p:extLst>
      <p:ext uri="{BB962C8B-B14F-4D97-AF65-F5344CB8AC3E}">
        <p14:creationId xmlns:p14="http://schemas.microsoft.com/office/powerpoint/2010/main" val="12126790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442461F-39CC-304C-8BAF-F71F8985A101}" type="datetimeFigureOut">
              <a:rPr lang="en-US" smtClean="0"/>
              <a:t>8/14/18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791A36-C7E0-5F44-868E-6815490A1134}" type="slidenum">
              <a:rPr lang="en-US" smtClean="0"/>
              <a:t>‹#›</a:t>
            </a:fld>
            <a:endParaRPr lang="en-US"/>
          </a:p>
        </p:txBody>
      </p:sp>
    </p:spTree>
    <p:extLst>
      <p:ext uri="{BB962C8B-B14F-4D97-AF65-F5344CB8AC3E}">
        <p14:creationId xmlns:p14="http://schemas.microsoft.com/office/powerpoint/2010/main" val="3312398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442461F-39CC-304C-8BAF-F71F8985A101}" type="datetimeFigureOut">
              <a:rPr lang="en-US" smtClean="0"/>
              <a:t>8/14/18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791A36-C7E0-5F44-868E-6815490A1134}" type="slidenum">
              <a:rPr lang="en-US" smtClean="0"/>
              <a:t>‹#›</a:t>
            </a:fld>
            <a:endParaRPr lang="en-US"/>
          </a:p>
        </p:txBody>
      </p:sp>
    </p:spTree>
    <p:extLst>
      <p:ext uri="{BB962C8B-B14F-4D97-AF65-F5344CB8AC3E}">
        <p14:creationId xmlns:p14="http://schemas.microsoft.com/office/powerpoint/2010/main" val="21467490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42461F-39CC-304C-8BAF-F71F8985A101}" type="datetimeFigureOut">
              <a:rPr lang="en-US" smtClean="0"/>
              <a:t>8/14/18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791A36-C7E0-5F44-868E-6815490A1134}" type="slidenum">
              <a:rPr lang="en-US" smtClean="0"/>
              <a:t>‹#›</a:t>
            </a:fld>
            <a:endParaRPr lang="en-US"/>
          </a:p>
        </p:txBody>
      </p:sp>
    </p:spTree>
    <p:extLst>
      <p:ext uri="{BB962C8B-B14F-4D97-AF65-F5344CB8AC3E}">
        <p14:creationId xmlns:p14="http://schemas.microsoft.com/office/powerpoint/2010/main" val="34852724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image" Target="../media/image9.emf"/><Relationship Id="rId3" Type="http://schemas.openxmlformats.org/officeDocument/2006/relationships/image" Target="../media/image4.png"/><Relationship Id="rId7" Type="http://schemas.openxmlformats.org/officeDocument/2006/relationships/image" Target="../media/image8.emf"/><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7.emf"/><Relationship Id="rId5" Type="http://schemas.openxmlformats.org/officeDocument/2006/relationships/image" Target="../media/image6.emf"/><Relationship Id="rId4" Type="http://schemas.openxmlformats.org/officeDocument/2006/relationships/image" Target="../media/image5.emf"/></Relationships>
</file>

<file path=ppt/slides/_rels/slide3.xml.rels><?xml version="1.0" encoding="UTF-8" standalone="yes"?>
<Relationships xmlns="http://schemas.openxmlformats.org/package/2006/relationships"><Relationship Id="rId3" Type="http://schemas.openxmlformats.org/officeDocument/2006/relationships/image" Target="../media/image11.emf"/><Relationship Id="rId7" Type="http://schemas.openxmlformats.org/officeDocument/2006/relationships/image" Target="../media/image15.emf"/><Relationship Id="rId2" Type="http://schemas.openxmlformats.org/officeDocument/2006/relationships/image" Target="../media/image10.emf"/><Relationship Id="rId1" Type="http://schemas.openxmlformats.org/officeDocument/2006/relationships/slideLayout" Target="../slideLayouts/slideLayout2.xml"/><Relationship Id="rId6" Type="http://schemas.openxmlformats.org/officeDocument/2006/relationships/image" Target="../media/image14.emf"/><Relationship Id="rId5" Type="http://schemas.openxmlformats.org/officeDocument/2006/relationships/image" Target="../media/image13.emf"/><Relationship Id="rId4" Type="http://schemas.openxmlformats.org/officeDocument/2006/relationships/image" Target="../media/image12.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8132FFD-1E22-6D47-BC59-EBBF6EA6525F}"/>
              </a:ext>
            </a:extLst>
          </p:cNvPr>
          <p:cNvPicPr>
            <a:picLocks noChangeAspect="1"/>
          </p:cNvPicPr>
          <p:nvPr/>
        </p:nvPicPr>
        <p:blipFill>
          <a:blip r:embed="rId3"/>
          <a:stretch>
            <a:fillRect/>
          </a:stretch>
        </p:blipFill>
        <p:spPr>
          <a:xfrm>
            <a:off x="429699" y="3962668"/>
            <a:ext cx="8327440" cy="705193"/>
          </a:xfrm>
          <a:prstGeom prst="rect">
            <a:avLst/>
          </a:prstGeom>
        </p:spPr>
      </p:pic>
      <p:pic>
        <p:nvPicPr>
          <p:cNvPr id="5" name="Picture 4">
            <a:extLst>
              <a:ext uri="{FF2B5EF4-FFF2-40B4-BE49-F238E27FC236}">
                <a16:creationId xmlns:a16="http://schemas.microsoft.com/office/drawing/2014/main" id="{3A6C5A7E-F51C-1447-ADA8-5ED33FF2BCF7}"/>
              </a:ext>
            </a:extLst>
          </p:cNvPr>
          <p:cNvPicPr>
            <a:picLocks noChangeAspect="1"/>
          </p:cNvPicPr>
          <p:nvPr/>
        </p:nvPicPr>
        <p:blipFill>
          <a:blip r:embed="rId4"/>
          <a:stretch>
            <a:fillRect/>
          </a:stretch>
        </p:blipFill>
        <p:spPr>
          <a:xfrm>
            <a:off x="2663874" y="137355"/>
            <a:ext cx="4013200" cy="787400"/>
          </a:xfrm>
          <a:prstGeom prst="rect">
            <a:avLst/>
          </a:prstGeom>
        </p:spPr>
      </p:pic>
      <p:pic>
        <p:nvPicPr>
          <p:cNvPr id="6" name="Picture 5">
            <a:extLst>
              <a:ext uri="{FF2B5EF4-FFF2-40B4-BE49-F238E27FC236}">
                <a16:creationId xmlns:a16="http://schemas.microsoft.com/office/drawing/2014/main" id="{568A2340-A015-9A46-B1A6-98F9852AFD3A}"/>
              </a:ext>
            </a:extLst>
          </p:cNvPr>
          <p:cNvPicPr>
            <a:picLocks noChangeAspect="1"/>
          </p:cNvPicPr>
          <p:nvPr/>
        </p:nvPicPr>
        <p:blipFill>
          <a:blip r:embed="rId5"/>
          <a:stretch>
            <a:fillRect/>
          </a:stretch>
        </p:blipFill>
        <p:spPr>
          <a:xfrm>
            <a:off x="429698" y="871472"/>
            <a:ext cx="8221141" cy="2796483"/>
          </a:xfrm>
          <a:prstGeom prst="rect">
            <a:avLst/>
          </a:prstGeom>
        </p:spPr>
      </p:pic>
      <p:sp>
        <p:nvSpPr>
          <p:cNvPr id="2" name="Rectangle 1">
            <a:extLst>
              <a:ext uri="{FF2B5EF4-FFF2-40B4-BE49-F238E27FC236}">
                <a16:creationId xmlns:a16="http://schemas.microsoft.com/office/drawing/2014/main" id="{D8B5C409-EA72-544E-BA68-0A59DB492C57}"/>
              </a:ext>
            </a:extLst>
          </p:cNvPr>
          <p:cNvSpPr/>
          <p:nvPr/>
        </p:nvSpPr>
        <p:spPr>
          <a:xfrm>
            <a:off x="429698" y="4781235"/>
            <a:ext cx="8432948" cy="1954381"/>
          </a:xfrm>
          <a:prstGeom prst="rect">
            <a:avLst/>
          </a:prstGeom>
        </p:spPr>
        <p:txBody>
          <a:bodyPr wrap="square">
            <a:spAutoFit/>
          </a:bodyPr>
          <a:lstStyle/>
          <a:p>
            <a:r>
              <a:rPr lang="en-US" sz="1100" dirty="0"/>
              <a:t>Metallic posts, other than Gold or Titanium, have a distinct tendency to corrode over time if exposed to any moisture. If the crown or restoration fails, introducing moisture, the corrosion process will destroy the interfaces, and allow mobility. In addition, metal posts are not mechanically harmonious with tooth structure.</a:t>
            </a:r>
          </a:p>
          <a:p>
            <a:endParaRPr lang="en-US" sz="1100" dirty="0"/>
          </a:p>
          <a:p>
            <a:r>
              <a:rPr lang="en-US" sz="1100" dirty="0"/>
              <a:t>This patient presented with a failed threaded post and crown on tooth #8.  After removal and cleanup, the post space was basically round, and flared.</a:t>
            </a:r>
          </a:p>
          <a:p>
            <a:endParaRPr lang="en-US" sz="1100" dirty="0"/>
          </a:p>
          <a:p>
            <a:r>
              <a:rPr lang="en-US" sz="1100" dirty="0"/>
              <a:t>The retentive Marco-Lock Post Size #3  was able to accommodate the vacant space, with relatively low cement thickness.</a:t>
            </a:r>
          </a:p>
          <a:p>
            <a:r>
              <a:rPr lang="en-US" sz="1100" dirty="0"/>
              <a:t> </a:t>
            </a:r>
          </a:p>
          <a:p>
            <a:r>
              <a:rPr lang="en-US" sz="1100" dirty="0"/>
              <a:t>This post system was selected because of the macro-retentions on both the coronal and apical sections, the relatively short post length, and the reported flexural strength of this post.</a:t>
            </a:r>
          </a:p>
        </p:txBody>
      </p:sp>
    </p:spTree>
    <p:extLst>
      <p:ext uri="{BB962C8B-B14F-4D97-AF65-F5344CB8AC3E}">
        <p14:creationId xmlns:p14="http://schemas.microsoft.com/office/powerpoint/2010/main" val="42382646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BC66E529-0F0F-0C45-ACD5-78A389EB3F71}"/>
              </a:ext>
            </a:extLst>
          </p:cNvPr>
          <p:cNvPicPr>
            <a:picLocks noChangeAspect="1"/>
          </p:cNvPicPr>
          <p:nvPr/>
        </p:nvPicPr>
        <p:blipFill>
          <a:blip r:embed="rId3"/>
          <a:stretch>
            <a:fillRect/>
          </a:stretch>
        </p:blipFill>
        <p:spPr>
          <a:xfrm>
            <a:off x="233479" y="404446"/>
            <a:ext cx="2768600" cy="1828800"/>
          </a:xfrm>
          <a:prstGeom prst="rect">
            <a:avLst/>
          </a:prstGeom>
        </p:spPr>
      </p:pic>
      <p:pic>
        <p:nvPicPr>
          <p:cNvPr id="8" name="Picture 7">
            <a:extLst>
              <a:ext uri="{FF2B5EF4-FFF2-40B4-BE49-F238E27FC236}">
                <a16:creationId xmlns:a16="http://schemas.microsoft.com/office/drawing/2014/main" id="{4D33D71C-F622-CC4F-8AE6-A44BF101E42E}"/>
              </a:ext>
            </a:extLst>
          </p:cNvPr>
          <p:cNvPicPr>
            <a:picLocks noChangeAspect="1"/>
          </p:cNvPicPr>
          <p:nvPr/>
        </p:nvPicPr>
        <p:blipFill>
          <a:blip r:embed="rId4"/>
          <a:stretch>
            <a:fillRect/>
          </a:stretch>
        </p:blipFill>
        <p:spPr>
          <a:xfrm>
            <a:off x="3172263" y="404446"/>
            <a:ext cx="2743200" cy="1828800"/>
          </a:xfrm>
          <a:prstGeom prst="rect">
            <a:avLst/>
          </a:prstGeom>
        </p:spPr>
      </p:pic>
      <p:pic>
        <p:nvPicPr>
          <p:cNvPr id="9" name="Picture 8">
            <a:extLst>
              <a:ext uri="{FF2B5EF4-FFF2-40B4-BE49-F238E27FC236}">
                <a16:creationId xmlns:a16="http://schemas.microsoft.com/office/drawing/2014/main" id="{EB60CA25-5B8A-1F41-AD76-2CD04A4F6C26}"/>
              </a:ext>
            </a:extLst>
          </p:cNvPr>
          <p:cNvPicPr>
            <a:picLocks noChangeAspect="1"/>
          </p:cNvPicPr>
          <p:nvPr/>
        </p:nvPicPr>
        <p:blipFill>
          <a:blip r:embed="rId5"/>
          <a:stretch>
            <a:fillRect/>
          </a:stretch>
        </p:blipFill>
        <p:spPr>
          <a:xfrm>
            <a:off x="6085647" y="404446"/>
            <a:ext cx="2743200" cy="1828800"/>
          </a:xfrm>
          <a:prstGeom prst="rect">
            <a:avLst/>
          </a:prstGeom>
        </p:spPr>
      </p:pic>
      <p:sp>
        <p:nvSpPr>
          <p:cNvPr id="10" name="Rectangle 9">
            <a:extLst>
              <a:ext uri="{FF2B5EF4-FFF2-40B4-BE49-F238E27FC236}">
                <a16:creationId xmlns:a16="http://schemas.microsoft.com/office/drawing/2014/main" id="{88689D4D-F7E2-A841-B8A3-FBAC2E5B17D5}"/>
              </a:ext>
            </a:extLst>
          </p:cNvPr>
          <p:cNvSpPr/>
          <p:nvPr/>
        </p:nvSpPr>
        <p:spPr>
          <a:xfrm>
            <a:off x="233479" y="2233246"/>
            <a:ext cx="2768600" cy="461665"/>
          </a:xfrm>
          <a:prstGeom prst="rect">
            <a:avLst/>
          </a:prstGeom>
        </p:spPr>
        <p:txBody>
          <a:bodyPr wrap="square">
            <a:spAutoFit/>
          </a:bodyPr>
          <a:lstStyle/>
          <a:p>
            <a:r>
              <a:rPr lang="en-US" sz="1200" dirty="0"/>
              <a:t>1. Remove the failed restoration and post, Clean debris, confirm an apical seal.</a:t>
            </a:r>
          </a:p>
        </p:txBody>
      </p:sp>
      <p:sp>
        <p:nvSpPr>
          <p:cNvPr id="11" name="Rectangle 10">
            <a:extLst>
              <a:ext uri="{FF2B5EF4-FFF2-40B4-BE49-F238E27FC236}">
                <a16:creationId xmlns:a16="http://schemas.microsoft.com/office/drawing/2014/main" id="{100410E7-8BC7-9D4D-97B9-346A66DD0B08}"/>
              </a:ext>
            </a:extLst>
          </p:cNvPr>
          <p:cNvSpPr/>
          <p:nvPr/>
        </p:nvSpPr>
        <p:spPr>
          <a:xfrm>
            <a:off x="3073232" y="2233246"/>
            <a:ext cx="2933952" cy="461665"/>
          </a:xfrm>
          <a:prstGeom prst="rect">
            <a:avLst/>
          </a:prstGeom>
        </p:spPr>
        <p:txBody>
          <a:bodyPr wrap="square">
            <a:spAutoFit/>
          </a:bodyPr>
          <a:lstStyle/>
          <a:p>
            <a:r>
              <a:rPr lang="en-US" sz="1200" dirty="0"/>
              <a:t>2. Isolate and remove any necessary  gutta </a:t>
            </a:r>
            <a:r>
              <a:rPr lang="en-US" sz="1200" dirty="0" err="1"/>
              <a:t>percha</a:t>
            </a:r>
            <a:r>
              <a:rPr lang="en-US" sz="1200" dirty="0"/>
              <a:t>, using the provided Starter Drills.</a:t>
            </a:r>
          </a:p>
        </p:txBody>
      </p:sp>
      <p:sp>
        <p:nvSpPr>
          <p:cNvPr id="12" name="Rectangle 11">
            <a:extLst>
              <a:ext uri="{FF2B5EF4-FFF2-40B4-BE49-F238E27FC236}">
                <a16:creationId xmlns:a16="http://schemas.microsoft.com/office/drawing/2014/main" id="{B9187132-2353-3E49-8C1D-EEDAE2B6048E}"/>
              </a:ext>
            </a:extLst>
          </p:cNvPr>
          <p:cNvSpPr/>
          <p:nvPr/>
        </p:nvSpPr>
        <p:spPr>
          <a:xfrm>
            <a:off x="6037464" y="2233246"/>
            <a:ext cx="3012415" cy="461665"/>
          </a:xfrm>
          <a:prstGeom prst="rect">
            <a:avLst/>
          </a:prstGeom>
        </p:spPr>
        <p:txBody>
          <a:bodyPr wrap="square">
            <a:spAutoFit/>
          </a:bodyPr>
          <a:lstStyle/>
          <a:p>
            <a:r>
              <a:rPr lang="en-US" sz="1200" dirty="0"/>
              <a:t>3. Prepare the post space using the consecutively larger Finishing Drills provided.</a:t>
            </a:r>
          </a:p>
        </p:txBody>
      </p:sp>
      <p:pic>
        <p:nvPicPr>
          <p:cNvPr id="13" name="Picture 12">
            <a:extLst>
              <a:ext uri="{FF2B5EF4-FFF2-40B4-BE49-F238E27FC236}">
                <a16:creationId xmlns:a16="http://schemas.microsoft.com/office/drawing/2014/main" id="{B1BD384E-3D4F-2D43-805C-CEB7D77511A5}"/>
              </a:ext>
            </a:extLst>
          </p:cNvPr>
          <p:cNvPicPr>
            <a:picLocks noChangeAspect="1"/>
          </p:cNvPicPr>
          <p:nvPr/>
        </p:nvPicPr>
        <p:blipFill>
          <a:blip r:embed="rId6"/>
          <a:stretch>
            <a:fillRect/>
          </a:stretch>
        </p:blipFill>
        <p:spPr>
          <a:xfrm>
            <a:off x="233479" y="3630116"/>
            <a:ext cx="2743200" cy="1828800"/>
          </a:xfrm>
          <a:prstGeom prst="rect">
            <a:avLst/>
          </a:prstGeom>
        </p:spPr>
      </p:pic>
      <p:pic>
        <p:nvPicPr>
          <p:cNvPr id="14" name="Picture 13">
            <a:extLst>
              <a:ext uri="{FF2B5EF4-FFF2-40B4-BE49-F238E27FC236}">
                <a16:creationId xmlns:a16="http://schemas.microsoft.com/office/drawing/2014/main" id="{D0652A19-6074-B347-94D4-907904CE93E6}"/>
              </a:ext>
            </a:extLst>
          </p:cNvPr>
          <p:cNvPicPr>
            <a:picLocks noChangeAspect="1"/>
          </p:cNvPicPr>
          <p:nvPr/>
        </p:nvPicPr>
        <p:blipFill>
          <a:blip r:embed="rId7"/>
          <a:stretch>
            <a:fillRect/>
          </a:stretch>
        </p:blipFill>
        <p:spPr>
          <a:xfrm>
            <a:off x="3168608" y="3630116"/>
            <a:ext cx="2743200" cy="1828800"/>
          </a:xfrm>
          <a:prstGeom prst="rect">
            <a:avLst/>
          </a:prstGeom>
        </p:spPr>
      </p:pic>
      <p:pic>
        <p:nvPicPr>
          <p:cNvPr id="15" name="Picture 14">
            <a:extLst>
              <a:ext uri="{FF2B5EF4-FFF2-40B4-BE49-F238E27FC236}">
                <a16:creationId xmlns:a16="http://schemas.microsoft.com/office/drawing/2014/main" id="{40902EA0-7C8A-4943-AB64-2BF012106B6A}"/>
              </a:ext>
            </a:extLst>
          </p:cNvPr>
          <p:cNvPicPr>
            <a:picLocks noChangeAspect="1"/>
          </p:cNvPicPr>
          <p:nvPr/>
        </p:nvPicPr>
        <p:blipFill>
          <a:blip r:embed="rId8"/>
          <a:stretch>
            <a:fillRect/>
          </a:stretch>
        </p:blipFill>
        <p:spPr>
          <a:xfrm>
            <a:off x="6085647" y="3630116"/>
            <a:ext cx="2743200" cy="1828800"/>
          </a:xfrm>
          <a:prstGeom prst="rect">
            <a:avLst/>
          </a:prstGeom>
        </p:spPr>
      </p:pic>
      <p:sp>
        <p:nvSpPr>
          <p:cNvPr id="16" name="Rectangle 15">
            <a:extLst>
              <a:ext uri="{FF2B5EF4-FFF2-40B4-BE49-F238E27FC236}">
                <a16:creationId xmlns:a16="http://schemas.microsoft.com/office/drawing/2014/main" id="{C800C081-3C9E-BC4A-A3BD-7E497077DF11}"/>
              </a:ext>
            </a:extLst>
          </p:cNvPr>
          <p:cNvSpPr/>
          <p:nvPr/>
        </p:nvSpPr>
        <p:spPr>
          <a:xfrm>
            <a:off x="172585" y="5577812"/>
            <a:ext cx="2804094" cy="461665"/>
          </a:xfrm>
          <a:prstGeom prst="rect">
            <a:avLst/>
          </a:prstGeom>
        </p:spPr>
        <p:txBody>
          <a:bodyPr wrap="square">
            <a:spAutoFit/>
          </a:bodyPr>
          <a:lstStyle/>
          <a:p>
            <a:r>
              <a:rPr lang="en-US" sz="1200" dirty="0"/>
              <a:t>4. Try-in the post, to confirm an apical fit, trim excess length. Clean with alcohol.</a:t>
            </a:r>
          </a:p>
        </p:txBody>
      </p:sp>
      <p:sp>
        <p:nvSpPr>
          <p:cNvPr id="17" name="Rectangle 16">
            <a:extLst>
              <a:ext uri="{FF2B5EF4-FFF2-40B4-BE49-F238E27FC236}">
                <a16:creationId xmlns:a16="http://schemas.microsoft.com/office/drawing/2014/main" id="{5D853F52-A856-D844-958A-63FA55C80630}"/>
              </a:ext>
            </a:extLst>
          </p:cNvPr>
          <p:cNvSpPr/>
          <p:nvPr/>
        </p:nvSpPr>
        <p:spPr>
          <a:xfrm>
            <a:off x="3168608" y="5520830"/>
            <a:ext cx="2743200" cy="276999"/>
          </a:xfrm>
          <a:prstGeom prst="rect">
            <a:avLst/>
          </a:prstGeom>
        </p:spPr>
        <p:txBody>
          <a:bodyPr wrap="square">
            <a:spAutoFit/>
          </a:bodyPr>
          <a:lstStyle/>
          <a:p>
            <a:r>
              <a:rPr lang="en-US" sz="1200" dirty="0"/>
              <a:t>5. Etch, rinse and remove excess water.</a:t>
            </a:r>
          </a:p>
        </p:txBody>
      </p:sp>
      <p:sp>
        <p:nvSpPr>
          <p:cNvPr id="19" name="Rectangle 18">
            <a:extLst>
              <a:ext uri="{FF2B5EF4-FFF2-40B4-BE49-F238E27FC236}">
                <a16:creationId xmlns:a16="http://schemas.microsoft.com/office/drawing/2014/main" id="{95EBC4B3-B8C7-3341-85EC-478E5B668355}"/>
              </a:ext>
            </a:extLst>
          </p:cNvPr>
          <p:cNvSpPr/>
          <p:nvPr/>
        </p:nvSpPr>
        <p:spPr>
          <a:xfrm>
            <a:off x="6037463" y="5485478"/>
            <a:ext cx="2791383" cy="461665"/>
          </a:xfrm>
          <a:prstGeom prst="rect">
            <a:avLst/>
          </a:prstGeom>
        </p:spPr>
        <p:txBody>
          <a:bodyPr wrap="square">
            <a:spAutoFit/>
          </a:bodyPr>
          <a:lstStyle/>
          <a:p>
            <a:r>
              <a:rPr lang="en-US" sz="1200" dirty="0"/>
              <a:t>6. Apply adhesive bonding agent on tooth. Remove excess.  Air-dry, light-cure.</a:t>
            </a:r>
          </a:p>
        </p:txBody>
      </p:sp>
    </p:spTree>
    <p:extLst>
      <p:ext uri="{BB962C8B-B14F-4D97-AF65-F5344CB8AC3E}">
        <p14:creationId xmlns:p14="http://schemas.microsoft.com/office/powerpoint/2010/main" val="42343488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342B4F4C-E79A-9D48-87ED-CB2C54B81D31}"/>
              </a:ext>
            </a:extLst>
          </p:cNvPr>
          <p:cNvPicPr>
            <a:picLocks noChangeAspect="1"/>
          </p:cNvPicPr>
          <p:nvPr/>
        </p:nvPicPr>
        <p:blipFill>
          <a:blip r:embed="rId2"/>
          <a:stretch>
            <a:fillRect/>
          </a:stretch>
        </p:blipFill>
        <p:spPr>
          <a:xfrm>
            <a:off x="303087" y="357027"/>
            <a:ext cx="2743200" cy="1828800"/>
          </a:xfrm>
          <a:prstGeom prst="rect">
            <a:avLst/>
          </a:prstGeom>
        </p:spPr>
      </p:pic>
      <p:pic>
        <p:nvPicPr>
          <p:cNvPr id="3" name="Picture 2">
            <a:extLst>
              <a:ext uri="{FF2B5EF4-FFF2-40B4-BE49-F238E27FC236}">
                <a16:creationId xmlns:a16="http://schemas.microsoft.com/office/drawing/2014/main" id="{8195050B-B47B-C24D-8199-9D761E3E606A}"/>
              </a:ext>
            </a:extLst>
          </p:cNvPr>
          <p:cNvPicPr>
            <a:picLocks noChangeAspect="1"/>
          </p:cNvPicPr>
          <p:nvPr/>
        </p:nvPicPr>
        <p:blipFill>
          <a:blip r:embed="rId3"/>
          <a:stretch>
            <a:fillRect/>
          </a:stretch>
        </p:blipFill>
        <p:spPr>
          <a:xfrm>
            <a:off x="3200400" y="357027"/>
            <a:ext cx="2743200" cy="1828800"/>
          </a:xfrm>
          <a:prstGeom prst="rect">
            <a:avLst/>
          </a:prstGeom>
        </p:spPr>
      </p:pic>
      <p:pic>
        <p:nvPicPr>
          <p:cNvPr id="4" name="Picture 3">
            <a:extLst>
              <a:ext uri="{FF2B5EF4-FFF2-40B4-BE49-F238E27FC236}">
                <a16:creationId xmlns:a16="http://schemas.microsoft.com/office/drawing/2014/main" id="{2C0A28C4-D280-0E4B-820F-94B813AE340B}"/>
              </a:ext>
            </a:extLst>
          </p:cNvPr>
          <p:cNvPicPr>
            <a:picLocks noChangeAspect="1"/>
          </p:cNvPicPr>
          <p:nvPr/>
        </p:nvPicPr>
        <p:blipFill>
          <a:blip r:embed="rId4"/>
          <a:stretch>
            <a:fillRect/>
          </a:stretch>
        </p:blipFill>
        <p:spPr>
          <a:xfrm>
            <a:off x="6087439" y="357027"/>
            <a:ext cx="2743200" cy="1828800"/>
          </a:xfrm>
          <a:prstGeom prst="rect">
            <a:avLst/>
          </a:prstGeom>
        </p:spPr>
      </p:pic>
      <p:sp>
        <p:nvSpPr>
          <p:cNvPr id="5" name="Rectangle 4">
            <a:extLst>
              <a:ext uri="{FF2B5EF4-FFF2-40B4-BE49-F238E27FC236}">
                <a16:creationId xmlns:a16="http://schemas.microsoft.com/office/drawing/2014/main" id="{95110FC3-EF91-7F47-B495-89D46BF0F2BE}"/>
              </a:ext>
            </a:extLst>
          </p:cNvPr>
          <p:cNvSpPr/>
          <p:nvPr/>
        </p:nvSpPr>
        <p:spPr>
          <a:xfrm>
            <a:off x="173531" y="2219821"/>
            <a:ext cx="2753190" cy="276999"/>
          </a:xfrm>
          <a:prstGeom prst="rect">
            <a:avLst/>
          </a:prstGeom>
        </p:spPr>
        <p:txBody>
          <a:bodyPr wrap="none">
            <a:spAutoFit/>
          </a:bodyPr>
          <a:lstStyle/>
          <a:p>
            <a:r>
              <a:rPr lang="en-US" sz="1200" dirty="0"/>
              <a:t>7. Apply adhesive bonding agent on post.</a:t>
            </a:r>
          </a:p>
        </p:txBody>
      </p:sp>
      <p:sp>
        <p:nvSpPr>
          <p:cNvPr id="6" name="TextBox 5">
            <a:extLst>
              <a:ext uri="{FF2B5EF4-FFF2-40B4-BE49-F238E27FC236}">
                <a16:creationId xmlns:a16="http://schemas.microsoft.com/office/drawing/2014/main" id="{BD625B91-F3DD-DB4A-BEB3-396D0C850071}"/>
              </a:ext>
            </a:extLst>
          </p:cNvPr>
          <p:cNvSpPr txBox="1"/>
          <p:nvPr/>
        </p:nvSpPr>
        <p:spPr>
          <a:xfrm>
            <a:off x="3123014" y="2219821"/>
            <a:ext cx="1448986" cy="276999"/>
          </a:xfrm>
          <a:prstGeom prst="rect">
            <a:avLst/>
          </a:prstGeom>
          <a:noFill/>
        </p:spPr>
        <p:txBody>
          <a:bodyPr wrap="none" rtlCol="0">
            <a:spAutoFit/>
          </a:bodyPr>
          <a:lstStyle/>
          <a:p>
            <a:r>
              <a:rPr lang="en-US" sz="1200" dirty="0"/>
              <a:t>8. Air-dry, light-cure.</a:t>
            </a:r>
          </a:p>
        </p:txBody>
      </p:sp>
      <p:sp>
        <p:nvSpPr>
          <p:cNvPr id="7" name="Rectangle 6">
            <a:extLst>
              <a:ext uri="{FF2B5EF4-FFF2-40B4-BE49-F238E27FC236}">
                <a16:creationId xmlns:a16="http://schemas.microsoft.com/office/drawing/2014/main" id="{EB9B6644-E573-C14E-9E4B-33610A2C2027}"/>
              </a:ext>
            </a:extLst>
          </p:cNvPr>
          <p:cNvSpPr/>
          <p:nvPr/>
        </p:nvSpPr>
        <p:spPr>
          <a:xfrm>
            <a:off x="6020530" y="2219821"/>
            <a:ext cx="2984407" cy="276999"/>
          </a:xfrm>
          <a:prstGeom prst="rect">
            <a:avLst/>
          </a:prstGeom>
        </p:spPr>
        <p:txBody>
          <a:bodyPr wrap="none">
            <a:spAutoFit/>
          </a:bodyPr>
          <a:lstStyle/>
          <a:p>
            <a:r>
              <a:rPr lang="en-US" sz="1200" dirty="0"/>
              <a:t>9. Inject or apply the dual-cure resin cement.</a:t>
            </a:r>
          </a:p>
        </p:txBody>
      </p:sp>
      <p:pic>
        <p:nvPicPr>
          <p:cNvPr id="9" name="Picture 8">
            <a:extLst>
              <a:ext uri="{FF2B5EF4-FFF2-40B4-BE49-F238E27FC236}">
                <a16:creationId xmlns:a16="http://schemas.microsoft.com/office/drawing/2014/main" id="{7A3FC8FC-BF96-5546-A983-086C94CD3F15}"/>
              </a:ext>
            </a:extLst>
          </p:cNvPr>
          <p:cNvPicPr>
            <a:picLocks noChangeAspect="1"/>
          </p:cNvPicPr>
          <p:nvPr/>
        </p:nvPicPr>
        <p:blipFill>
          <a:blip r:embed="rId5"/>
          <a:stretch>
            <a:fillRect/>
          </a:stretch>
        </p:blipFill>
        <p:spPr>
          <a:xfrm>
            <a:off x="302884" y="4179000"/>
            <a:ext cx="2743200" cy="1828800"/>
          </a:xfrm>
          <a:prstGeom prst="rect">
            <a:avLst/>
          </a:prstGeom>
        </p:spPr>
      </p:pic>
      <p:pic>
        <p:nvPicPr>
          <p:cNvPr id="10" name="Picture 9">
            <a:extLst>
              <a:ext uri="{FF2B5EF4-FFF2-40B4-BE49-F238E27FC236}">
                <a16:creationId xmlns:a16="http://schemas.microsoft.com/office/drawing/2014/main" id="{0DF2C843-4446-E24A-8009-B40FC07FE38C}"/>
              </a:ext>
            </a:extLst>
          </p:cNvPr>
          <p:cNvPicPr>
            <a:picLocks noChangeAspect="1"/>
          </p:cNvPicPr>
          <p:nvPr/>
        </p:nvPicPr>
        <p:blipFill>
          <a:blip r:embed="rId6"/>
          <a:stretch>
            <a:fillRect/>
          </a:stretch>
        </p:blipFill>
        <p:spPr>
          <a:xfrm>
            <a:off x="3200400" y="4179000"/>
            <a:ext cx="2743200" cy="1866900"/>
          </a:xfrm>
          <a:prstGeom prst="rect">
            <a:avLst/>
          </a:prstGeom>
        </p:spPr>
      </p:pic>
      <p:pic>
        <p:nvPicPr>
          <p:cNvPr id="12" name="Picture 11">
            <a:extLst>
              <a:ext uri="{FF2B5EF4-FFF2-40B4-BE49-F238E27FC236}">
                <a16:creationId xmlns:a16="http://schemas.microsoft.com/office/drawing/2014/main" id="{D9B81B82-809D-F447-827F-2A898A5FCDAB}"/>
              </a:ext>
            </a:extLst>
          </p:cNvPr>
          <p:cNvPicPr>
            <a:picLocks noChangeAspect="1"/>
          </p:cNvPicPr>
          <p:nvPr/>
        </p:nvPicPr>
        <p:blipFill>
          <a:blip r:embed="rId7"/>
          <a:stretch>
            <a:fillRect/>
          </a:stretch>
        </p:blipFill>
        <p:spPr>
          <a:xfrm>
            <a:off x="6097916" y="4179000"/>
            <a:ext cx="2743200" cy="1828800"/>
          </a:xfrm>
          <a:prstGeom prst="rect">
            <a:avLst/>
          </a:prstGeom>
        </p:spPr>
      </p:pic>
      <p:sp>
        <p:nvSpPr>
          <p:cNvPr id="13" name="TextBox 12">
            <a:extLst>
              <a:ext uri="{FF2B5EF4-FFF2-40B4-BE49-F238E27FC236}">
                <a16:creationId xmlns:a16="http://schemas.microsoft.com/office/drawing/2014/main" id="{886341A0-A37C-704C-8691-86A689562CDE}"/>
              </a:ext>
            </a:extLst>
          </p:cNvPr>
          <p:cNvSpPr txBox="1"/>
          <p:nvPr/>
        </p:nvSpPr>
        <p:spPr>
          <a:xfrm>
            <a:off x="173531" y="6087669"/>
            <a:ext cx="2872553" cy="461665"/>
          </a:xfrm>
          <a:prstGeom prst="rect">
            <a:avLst/>
          </a:prstGeom>
          <a:noFill/>
        </p:spPr>
        <p:txBody>
          <a:bodyPr wrap="square" rtlCol="0">
            <a:spAutoFit/>
          </a:bodyPr>
          <a:lstStyle/>
          <a:p>
            <a:r>
              <a:rPr lang="en-US" sz="1200" dirty="0"/>
              <a:t>10. IMMEDIATELY insert the post. Light-cure to stabilize the posts.</a:t>
            </a:r>
          </a:p>
        </p:txBody>
      </p:sp>
      <p:sp>
        <p:nvSpPr>
          <p:cNvPr id="14" name="Rectangle 13">
            <a:extLst>
              <a:ext uri="{FF2B5EF4-FFF2-40B4-BE49-F238E27FC236}">
                <a16:creationId xmlns:a16="http://schemas.microsoft.com/office/drawing/2014/main" id="{4670A76E-AD8C-D349-938E-0B03E75D1989}"/>
              </a:ext>
            </a:extLst>
          </p:cNvPr>
          <p:cNvSpPr/>
          <p:nvPr/>
        </p:nvSpPr>
        <p:spPr>
          <a:xfrm>
            <a:off x="3123014" y="6087669"/>
            <a:ext cx="2820586" cy="461665"/>
          </a:xfrm>
          <a:prstGeom prst="rect">
            <a:avLst/>
          </a:prstGeom>
        </p:spPr>
        <p:txBody>
          <a:bodyPr wrap="square">
            <a:spAutoFit/>
          </a:bodyPr>
          <a:lstStyle/>
          <a:p>
            <a:r>
              <a:rPr lang="en-US" sz="1200" dirty="0"/>
              <a:t>11. Apply additional core material, and light-cure thoroughly.</a:t>
            </a:r>
          </a:p>
        </p:txBody>
      </p:sp>
      <p:sp>
        <p:nvSpPr>
          <p:cNvPr id="15" name="Rectangle 14">
            <a:extLst>
              <a:ext uri="{FF2B5EF4-FFF2-40B4-BE49-F238E27FC236}">
                <a16:creationId xmlns:a16="http://schemas.microsoft.com/office/drawing/2014/main" id="{451F8348-33C5-E54E-A929-E4116D3A36D2}"/>
              </a:ext>
            </a:extLst>
          </p:cNvPr>
          <p:cNvSpPr/>
          <p:nvPr/>
        </p:nvSpPr>
        <p:spPr>
          <a:xfrm>
            <a:off x="6020530" y="6087669"/>
            <a:ext cx="2613921" cy="276999"/>
          </a:xfrm>
          <a:prstGeom prst="rect">
            <a:avLst/>
          </a:prstGeom>
        </p:spPr>
        <p:txBody>
          <a:bodyPr wrap="none">
            <a:spAutoFit/>
          </a:bodyPr>
          <a:lstStyle/>
          <a:p>
            <a:r>
              <a:rPr lang="en-US" sz="1200" dirty="0"/>
              <a:t>12. Finished core build-ups on #8 &amp; #9.</a:t>
            </a:r>
          </a:p>
        </p:txBody>
      </p:sp>
    </p:spTree>
    <p:extLst>
      <p:ext uri="{BB962C8B-B14F-4D97-AF65-F5344CB8AC3E}">
        <p14:creationId xmlns:p14="http://schemas.microsoft.com/office/powerpoint/2010/main" val="33655456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E0AEAC2-9EF2-B546-B152-EDC564179775}"/>
              </a:ext>
            </a:extLst>
          </p:cNvPr>
          <p:cNvSpPr/>
          <p:nvPr/>
        </p:nvSpPr>
        <p:spPr>
          <a:xfrm>
            <a:off x="385280" y="303409"/>
            <a:ext cx="8512139" cy="938719"/>
          </a:xfrm>
          <a:prstGeom prst="rect">
            <a:avLst/>
          </a:prstGeom>
        </p:spPr>
        <p:txBody>
          <a:bodyPr wrap="square">
            <a:spAutoFit/>
          </a:bodyPr>
          <a:lstStyle/>
          <a:p>
            <a:r>
              <a:rPr lang="en-US" sz="1100" dirty="0"/>
              <a:t>The right maxillary central required replacement of a metallic post, while replacement of the crown on the left central did not. </a:t>
            </a:r>
          </a:p>
          <a:p>
            <a:endParaRPr lang="en-US" sz="1100" dirty="0"/>
          </a:p>
          <a:p>
            <a:r>
              <a:rPr lang="en-US" sz="1100" dirty="0"/>
              <a:t>This post system has the correct (0.04) taper to approximate the existing root canal, and a good selection of diameters, to adequately fill the space, and provide retention, even with only 5-6mm insertion depth. Most of the retentive section of the coronal part was removed pre-insertion, but the surface on the remaining “neck” , the thickest part of the post, is also highly micro-retentive.</a:t>
            </a:r>
          </a:p>
        </p:txBody>
      </p:sp>
      <p:sp>
        <p:nvSpPr>
          <p:cNvPr id="3" name="Rectangle 2">
            <a:extLst>
              <a:ext uri="{FF2B5EF4-FFF2-40B4-BE49-F238E27FC236}">
                <a16:creationId xmlns:a16="http://schemas.microsoft.com/office/drawing/2014/main" id="{7656A6E5-8817-3549-9E5D-3021F5135DC2}"/>
              </a:ext>
            </a:extLst>
          </p:cNvPr>
          <p:cNvSpPr/>
          <p:nvPr/>
        </p:nvSpPr>
        <p:spPr>
          <a:xfrm>
            <a:off x="385280" y="1601680"/>
            <a:ext cx="8378576" cy="1107996"/>
          </a:xfrm>
          <a:prstGeom prst="rect">
            <a:avLst/>
          </a:prstGeom>
        </p:spPr>
        <p:txBody>
          <a:bodyPr wrap="square">
            <a:spAutoFit/>
          </a:bodyPr>
          <a:lstStyle/>
          <a:p>
            <a:r>
              <a:rPr lang="en-US" sz="1100" dirty="0"/>
              <a:t>Products used in this case:</a:t>
            </a:r>
          </a:p>
          <a:p>
            <a:endParaRPr lang="en-US" sz="1100" dirty="0"/>
          </a:p>
          <a:p>
            <a:pPr marL="171450" indent="-171450">
              <a:buFont typeface="Arial" panose="020B0604020202020204" pitchFamily="34" charset="0"/>
              <a:buChar char="•"/>
            </a:pPr>
            <a:r>
              <a:rPr lang="en-US" sz="1100" dirty="0"/>
              <a:t>RTD Macro-Lock Post, Illusion X-RO Size #3 (of 6)</a:t>
            </a:r>
          </a:p>
          <a:p>
            <a:pPr marL="171450" indent="-171450">
              <a:buFont typeface="Arial" panose="020B0604020202020204" pitchFamily="34" charset="0"/>
              <a:buChar char="•"/>
            </a:pPr>
            <a:r>
              <a:rPr lang="en-US" sz="1100" dirty="0"/>
              <a:t>Bisco One-step Adhesive (5th Generation)</a:t>
            </a:r>
          </a:p>
          <a:p>
            <a:pPr marL="171450" indent="-171450">
              <a:buFont typeface="Arial" panose="020B0604020202020204" pitchFamily="34" charset="0"/>
              <a:buChar char="•"/>
            </a:pPr>
            <a:r>
              <a:rPr lang="en-US" sz="1100" dirty="0"/>
              <a:t>Dual-cure resin cement</a:t>
            </a:r>
          </a:p>
          <a:p>
            <a:pPr marL="171450" indent="-171450">
              <a:buFont typeface="Arial" panose="020B0604020202020204" pitchFamily="34" charset="0"/>
              <a:buChar char="•"/>
            </a:pPr>
            <a:r>
              <a:rPr lang="en-US" sz="1100" dirty="0"/>
              <a:t>Core build-up composite</a:t>
            </a:r>
          </a:p>
        </p:txBody>
      </p:sp>
      <p:sp>
        <p:nvSpPr>
          <p:cNvPr id="4" name="TextBox 3">
            <a:extLst>
              <a:ext uri="{FF2B5EF4-FFF2-40B4-BE49-F238E27FC236}">
                <a16:creationId xmlns:a16="http://schemas.microsoft.com/office/drawing/2014/main" id="{5F401F19-AD80-FC46-9C86-C2319CC17A5E}"/>
              </a:ext>
            </a:extLst>
          </p:cNvPr>
          <p:cNvSpPr txBox="1"/>
          <p:nvPr/>
        </p:nvSpPr>
        <p:spPr>
          <a:xfrm>
            <a:off x="385280" y="3069228"/>
            <a:ext cx="7119991" cy="1600438"/>
          </a:xfrm>
          <a:prstGeom prst="rect">
            <a:avLst/>
          </a:prstGeom>
          <a:noFill/>
        </p:spPr>
        <p:txBody>
          <a:bodyPr wrap="square" rtlCol="0">
            <a:spAutoFit/>
          </a:bodyPr>
          <a:lstStyle/>
          <a:p>
            <a:r>
              <a:rPr lang="en-US" sz="1100" dirty="0"/>
              <a:t>Affiliations:</a:t>
            </a:r>
          </a:p>
          <a:p>
            <a:endParaRPr lang="en-US" sz="1100" dirty="0"/>
          </a:p>
          <a:p>
            <a:r>
              <a:rPr lang="en-US" sz="1100" dirty="0"/>
              <a:t>Private practice, Mexico City, Mexico</a:t>
            </a:r>
          </a:p>
          <a:p>
            <a:r>
              <a:rPr lang="en-US" sz="1100" dirty="0"/>
              <a:t>Adjunct Professor; Villa Nova University, Ft Lauderdale, Florida, USA</a:t>
            </a:r>
          </a:p>
          <a:p>
            <a:endParaRPr lang="en-US" dirty="0"/>
          </a:p>
          <a:p>
            <a:endParaRPr lang="en-US" dirty="0"/>
          </a:p>
          <a:p>
            <a:endParaRPr lang="en-US" dirty="0"/>
          </a:p>
        </p:txBody>
      </p:sp>
    </p:spTree>
    <p:extLst>
      <p:ext uri="{BB962C8B-B14F-4D97-AF65-F5344CB8AC3E}">
        <p14:creationId xmlns:p14="http://schemas.microsoft.com/office/powerpoint/2010/main" val="289975748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29</TotalTime>
  <Words>451</Words>
  <Application>Microsoft Macintosh PowerPoint</Application>
  <PresentationFormat>On-screen Show (4:3)</PresentationFormat>
  <Paragraphs>35</Paragraphs>
  <Slides>4</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16.0015</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Norman Hicks</dc:creator>
  <cp:lastModifiedBy>Norman Hicks</cp:lastModifiedBy>
  <cp:revision>5</cp:revision>
  <dcterms:created xsi:type="dcterms:W3CDTF">2018-07-26T13:37:20Z</dcterms:created>
  <dcterms:modified xsi:type="dcterms:W3CDTF">2018-08-14T09:29:22Z</dcterms:modified>
</cp:coreProperties>
</file>