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40"/>
    <p:restoredTop sz="94671"/>
  </p:normalViewPr>
  <p:slideViewPr>
    <p:cSldViewPr snapToGrid="0" snapToObjects="1">
      <p:cViewPr varScale="1">
        <p:scale>
          <a:sx n="91" d="100"/>
          <a:sy n="91" d="100"/>
        </p:scale>
        <p:origin x="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25D2D-14DD-6144-BB5C-AAA1DFDC22BF}" type="datetimeFigureOut">
              <a:rPr lang="en-US" smtClean="0"/>
              <a:t>8/23/18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9301D-97B0-C848-A715-CCBE2F9CB8B8}" type="slidenum">
              <a:rPr lang="en-US" smtClean="0"/>
              <a:t>‹#›</a:t>
            </a:fld>
            <a:endParaRPr lang="en-US"/>
          </a:p>
        </p:txBody>
      </p:sp>
    </p:spTree>
    <p:extLst>
      <p:ext uri="{BB962C8B-B14F-4D97-AF65-F5344CB8AC3E}">
        <p14:creationId xmlns:p14="http://schemas.microsoft.com/office/powerpoint/2010/main" val="158861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1</a:t>
            </a:fld>
            <a:endParaRPr lang="en-US"/>
          </a:p>
        </p:txBody>
      </p:sp>
    </p:spTree>
    <p:extLst>
      <p:ext uri="{BB962C8B-B14F-4D97-AF65-F5344CB8AC3E}">
        <p14:creationId xmlns:p14="http://schemas.microsoft.com/office/powerpoint/2010/main" val="3641782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2</a:t>
            </a:fld>
            <a:endParaRPr lang="en-US"/>
          </a:p>
        </p:txBody>
      </p:sp>
    </p:spTree>
    <p:extLst>
      <p:ext uri="{BB962C8B-B14F-4D97-AF65-F5344CB8AC3E}">
        <p14:creationId xmlns:p14="http://schemas.microsoft.com/office/powerpoint/2010/main" val="32130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3</a:t>
            </a:fld>
            <a:endParaRPr lang="en-US"/>
          </a:p>
        </p:txBody>
      </p:sp>
    </p:spTree>
    <p:extLst>
      <p:ext uri="{BB962C8B-B14F-4D97-AF65-F5344CB8AC3E}">
        <p14:creationId xmlns:p14="http://schemas.microsoft.com/office/powerpoint/2010/main" val="260517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4</a:t>
            </a:fld>
            <a:endParaRPr lang="en-US"/>
          </a:p>
        </p:txBody>
      </p:sp>
    </p:spTree>
    <p:extLst>
      <p:ext uri="{BB962C8B-B14F-4D97-AF65-F5344CB8AC3E}">
        <p14:creationId xmlns:p14="http://schemas.microsoft.com/office/powerpoint/2010/main" val="413950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9301D-97B0-C848-A715-CCBE2F9CB8B8}" type="slidenum">
              <a:rPr lang="en-US" smtClean="0"/>
              <a:t>5</a:t>
            </a:fld>
            <a:endParaRPr lang="en-US"/>
          </a:p>
        </p:txBody>
      </p:sp>
    </p:spTree>
    <p:extLst>
      <p:ext uri="{BB962C8B-B14F-4D97-AF65-F5344CB8AC3E}">
        <p14:creationId xmlns:p14="http://schemas.microsoft.com/office/powerpoint/2010/main" val="403599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39973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979914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61861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2461F-39CC-304C-8BAF-F71F8985A101}"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6349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461F-39CC-304C-8BAF-F71F8985A101}" type="datetimeFigureOut">
              <a:rPr lang="en-US" smtClean="0"/>
              <a:t>8/23/18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49928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2461F-39CC-304C-8BAF-F71F8985A101}"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53879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2461F-39CC-304C-8BAF-F71F8985A101}" type="datetimeFigureOut">
              <a:rPr lang="en-US" smtClean="0"/>
              <a:t>8/23/18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17024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2461F-39CC-304C-8BAF-F71F8985A101}" type="datetimeFigureOut">
              <a:rPr lang="en-US" smtClean="0"/>
              <a:t>8/23/18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71348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461F-39CC-304C-8BAF-F71F8985A101}" type="datetimeFigureOut">
              <a:rPr lang="en-US" smtClean="0"/>
              <a:t>8/23/18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121267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461F-39CC-304C-8BAF-F71F8985A101}"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331239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461F-39CC-304C-8BAF-F71F8985A101}" type="datetimeFigureOut">
              <a:rPr lang="en-US" smtClean="0"/>
              <a:t>8/23/18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1A36-C7E0-5F44-868E-6815490A1134}" type="slidenum">
              <a:rPr lang="en-US" smtClean="0"/>
              <a:t>‹#›</a:t>
            </a:fld>
            <a:endParaRPr lang="en-US"/>
          </a:p>
        </p:txBody>
      </p:sp>
    </p:spTree>
    <p:extLst>
      <p:ext uri="{BB962C8B-B14F-4D97-AF65-F5344CB8AC3E}">
        <p14:creationId xmlns:p14="http://schemas.microsoft.com/office/powerpoint/2010/main" val="214674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461F-39CC-304C-8BAF-F71F8985A101}" type="datetimeFigureOut">
              <a:rPr lang="en-US" smtClean="0"/>
              <a:t>8/23/18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91A36-C7E0-5F44-868E-6815490A1134}" type="slidenum">
              <a:rPr lang="en-US" smtClean="0"/>
              <a:t>‹#›</a:t>
            </a:fld>
            <a:endParaRPr lang="en-US"/>
          </a:p>
        </p:txBody>
      </p:sp>
    </p:spTree>
    <p:extLst>
      <p:ext uri="{BB962C8B-B14F-4D97-AF65-F5344CB8AC3E}">
        <p14:creationId xmlns:p14="http://schemas.microsoft.com/office/powerpoint/2010/main" val="348527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B5C409-EA72-544E-BA68-0A59DB492C57}"/>
              </a:ext>
            </a:extLst>
          </p:cNvPr>
          <p:cNvSpPr/>
          <p:nvPr/>
        </p:nvSpPr>
        <p:spPr>
          <a:xfrm>
            <a:off x="218920" y="5294706"/>
            <a:ext cx="8754599" cy="769441"/>
          </a:xfrm>
          <a:prstGeom prst="rect">
            <a:avLst/>
          </a:prstGeom>
        </p:spPr>
        <p:txBody>
          <a:bodyPr wrap="square">
            <a:spAutoFit/>
          </a:bodyPr>
          <a:lstStyle/>
          <a:p>
            <a:r>
              <a:rPr lang="en-US" sz="1100" dirty="0"/>
              <a:t>Tooth #8 was extracted, and  was non-carious. Adjacent teeth were non-carious and overall hygiene was sufficient. Economics and sacrifice of abutment teeth were issues, and it was decided to bond the rootless tooth back into place, at least as a semi-permanent remedy.</a:t>
            </a:r>
          </a:p>
          <a:p>
            <a:endParaRPr lang="en-US" sz="1100" dirty="0"/>
          </a:p>
          <a:p>
            <a:r>
              <a:rPr lang="en-US" sz="1100" dirty="0"/>
              <a:t>Quartz Splint Woven was selected as the ”matrix” to suspend the tooth, primarily because of its reported strength, and ability to adapt to contour.</a:t>
            </a:r>
          </a:p>
        </p:txBody>
      </p:sp>
      <p:sp>
        <p:nvSpPr>
          <p:cNvPr id="7" name="TextBox 6">
            <a:extLst>
              <a:ext uri="{FF2B5EF4-FFF2-40B4-BE49-F238E27FC236}">
                <a16:creationId xmlns:a16="http://schemas.microsoft.com/office/drawing/2014/main" id="{4771FF3B-A68D-664C-9B07-D5038322DD7D}"/>
              </a:ext>
            </a:extLst>
          </p:cNvPr>
          <p:cNvSpPr txBox="1"/>
          <p:nvPr/>
        </p:nvSpPr>
        <p:spPr>
          <a:xfrm>
            <a:off x="3372721" y="268750"/>
            <a:ext cx="4195697" cy="461665"/>
          </a:xfrm>
          <a:prstGeom prst="rect">
            <a:avLst/>
          </a:prstGeom>
          <a:noFill/>
        </p:spPr>
        <p:txBody>
          <a:bodyPr wrap="square" rtlCol="0">
            <a:spAutoFit/>
          </a:bodyPr>
          <a:lstStyle/>
          <a:p>
            <a:r>
              <a:rPr lang="en-US" sz="1200" dirty="0"/>
              <a:t>July, 2012</a:t>
            </a:r>
          </a:p>
          <a:p>
            <a:r>
              <a:rPr lang="en-US" sz="1200" b="1" dirty="0"/>
              <a:t>Clinical Case: Quartz Splint Woven- Single Tooth Replacement</a:t>
            </a:r>
          </a:p>
        </p:txBody>
      </p:sp>
      <p:grpSp>
        <p:nvGrpSpPr>
          <p:cNvPr id="16" name="Group 15">
            <a:extLst>
              <a:ext uri="{FF2B5EF4-FFF2-40B4-BE49-F238E27FC236}">
                <a16:creationId xmlns:a16="http://schemas.microsoft.com/office/drawing/2014/main" id="{4C5A0EE4-98E7-FF4B-BAE7-E0DE96CBBE76}"/>
              </a:ext>
            </a:extLst>
          </p:cNvPr>
          <p:cNvGrpSpPr/>
          <p:nvPr/>
        </p:nvGrpSpPr>
        <p:grpSpPr>
          <a:xfrm>
            <a:off x="304800" y="4431316"/>
            <a:ext cx="8505092" cy="787790"/>
            <a:chOff x="304800" y="4009289"/>
            <a:chExt cx="8505092" cy="787790"/>
          </a:xfrm>
        </p:grpSpPr>
        <p:sp>
          <p:nvSpPr>
            <p:cNvPr id="8" name="Rectangle 7">
              <a:extLst>
                <a:ext uri="{FF2B5EF4-FFF2-40B4-BE49-F238E27FC236}">
                  <a16:creationId xmlns:a16="http://schemas.microsoft.com/office/drawing/2014/main" id="{DC01B9AA-AE6D-4542-A336-609BA8B1027F}"/>
                </a:ext>
              </a:extLst>
            </p:cNvPr>
            <p:cNvSpPr/>
            <p:nvPr/>
          </p:nvSpPr>
          <p:spPr>
            <a:xfrm>
              <a:off x="304800" y="4009289"/>
              <a:ext cx="8505092" cy="787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9" name="TextBox 8">
              <a:extLst>
                <a:ext uri="{FF2B5EF4-FFF2-40B4-BE49-F238E27FC236}">
                  <a16:creationId xmlns:a16="http://schemas.microsoft.com/office/drawing/2014/main" id="{24AE9CFD-9C16-3E43-AABA-3E079F84D16E}"/>
                </a:ext>
              </a:extLst>
            </p:cNvPr>
            <p:cNvSpPr txBox="1"/>
            <p:nvPr/>
          </p:nvSpPr>
          <p:spPr>
            <a:xfrm>
              <a:off x="4671311" y="4187739"/>
              <a:ext cx="1598515" cy="430887"/>
            </a:xfrm>
            <a:prstGeom prst="rect">
              <a:avLst/>
            </a:prstGeom>
            <a:noFill/>
          </p:spPr>
          <p:txBody>
            <a:bodyPr wrap="none" rtlCol="0">
              <a:spAutoFit/>
            </a:bodyPr>
            <a:lstStyle/>
            <a:p>
              <a:r>
                <a:rPr lang="en-US" sz="1100" dirty="0"/>
                <a:t>Clinical case by:</a:t>
              </a:r>
            </a:p>
            <a:p>
              <a:r>
                <a:rPr lang="en-US" sz="1100" b="1" dirty="0"/>
                <a:t>Dr. Enrique Kogan </a:t>
              </a:r>
              <a:r>
                <a:rPr lang="en-US" sz="1100" b="1" dirty="0" err="1"/>
                <a:t>Frenk</a:t>
              </a:r>
              <a:endParaRPr lang="en-US" sz="1100" b="1" dirty="0"/>
            </a:p>
          </p:txBody>
        </p:sp>
      </p:grpSp>
      <p:pic>
        <p:nvPicPr>
          <p:cNvPr id="10" name="Picture 2" descr="C:\Documents and Settings\user\Desktop\Kogan UD\IMG_0238.JPG">
            <a:extLst>
              <a:ext uri="{FF2B5EF4-FFF2-40B4-BE49-F238E27FC236}">
                <a16:creationId xmlns:a16="http://schemas.microsoft.com/office/drawing/2014/main" id="{8115CC4B-D349-0B47-BD86-CF0936DA06E6}"/>
              </a:ext>
            </a:extLst>
          </p:cNvPr>
          <p:cNvPicPr>
            <a:picLocks noChangeAspect="1" noChangeArrowheads="1"/>
          </p:cNvPicPr>
          <p:nvPr/>
        </p:nvPicPr>
        <p:blipFill>
          <a:blip r:embed="rId3" cstate="print"/>
          <a:srcRect/>
          <a:stretch>
            <a:fillRect/>
          </a:stretch>
        </p:blipFill>
        <p:spPr bwMode="auto">
          <a:xfrm>
            <a:off x="304800" y="914401"/>
            <a:ext cx="4301330" cy="3048000"/>
          </a:xfrm>
          <a:prstGeom prst="rect">
            <a:avLst/>
          </a:prstGeom>
          <a:noFill/>
        </p:spPr>
      </p:pic>
      <p:pic>
        <p:nvPicPr>
          <p:cNvPr id="12" name="Picture 2" descr="C:\Documents and Settings\user\Desktop\Kogan UD\IMG_0266.JPG">
            <a:extLst>
              <a:ext uri="{FF2B5EF4-FFF2-40B4-BE49-F238E27FC236}">
                <a16:creationId xmlns:a16="http://schemas.microsoft.com/office/drawing/2014/main" id="{EBFADFD3-BA8F-9145-B3C3-B476B5AEFC7F}"/>
              </a:ext>
            </a:extLst>
          </p:cNvPr>
          <p:cNvPicPr>
            <a:picLocks noChangeArrowheads="1"/>
          </p:cNvPicPr>
          <p:nvPr/>
        </p:nvPicPr>
        <p:blipFill rotWithShape="1">
          <a:blip r:embed="rId4" cstate="print"/>
          <a:srcRect l="13333"/>
          <a:stretch/>
        </p:blipFill>
        <p:spPr bwMode="auto">
          <a:xfrm>
            <a:off x="4729766" y="914400"/>
            <a:ext cx="3962400" cy="3048000"/>
          </a:xfrm>
          <a:prstGeom prst="rect">
            <a:avLst/>
          </a:prstGeom>
          <a:noFill/>
        </p:spPr>
      </p:pic>
      <p:pic>
        <p:nvPicPr>
          <p:cNvPr id="4" name="Picture 3">
            <a:extLst>
              <a:ext uri="{FF2B5EF4-FFF2-40B4-BE49-F238E27FC236}">
                <a16:creationId xmlns:a16="http://schemas.microsoft.com/office/drawing/2014/main" id="{EFECDD28-6A3D-0440-8786-A0D9E4D6B58D}"/>
              </a:ext>
            </a:extLst>
          </p:cNvPr>
          <p:cNvPicPr>
            <a:picLocks noChangeAspect="1"/>
          </p:cNvPicPr>
          <p:nvPr/>
        </p:nvPicPr>
        <p:blipFill>
          <a:blip r:embed="rId5"/>
          <a:stretch>
            <a:fillRect/>
          </a:stretch>
        </p:blipFill>
        <p:spPr>
          <a:xfrm>
            <a:off x="4063431" y="4485186"/>
            <a:ext cx="542699" cy="680049"/>
          </a:xfrm>
          <a:prstGeom prst="rect">
            <a:avLst/>
          </a:prstGeom>
        </p:spPr>
      </p:pic>
    </p:spTree>
    <p:extLst>
      <p:ext uri="{BB962C8B-B14F-4D97-AF65-F5344CB8AC3E}">
        <p14:creationId xmlns:p14="http://schemas.microsoft.com/office/powerpoint/2010/main" val="423826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689D4D-F7E2-A841-B8A3-FBAC2E5B17D5}"/>
              </a:ext>
            </a:extLst>
          </p:cNvPr>
          <p:cNvSpPr/>
          <p:nvPr/>
        </p:nvSpPr>
        <p:spPr>
          <a:xfrm>
            <a:off x="5912056" y="2264982"/>
            <a:ext cx="2920344" cy="954107"/>
          </a:xfrm>
          <a:prstGeom prst="rect">
            <a:avLst/>
          </a:prstGeom>
        </p:spPr>
        <p:txBody>
          <a:bodyPr wrap="square">
            <a:spAutoFit/>
          </a:bodyPr>
          <a:lstStyle/>
          <a:p>
            <a:r>
              <a:rPr lang="en-US" sz="1100" dirty="0"/>
              <a:t>3. Create a horizontal slot on the lingual surface to hold the fibers and the resins.</a:t>
            </a:r>
          </a:p>
          <a:p>
            <a:r>
              <a:rPr lang="en-US" sz="1100" dirty="0"/>
              <a:t>Etch, rinse and apply bonding agent to entire lingual surface. Air-dry. Light-cure</a:t>
            </a:r>
          </a:p>
          <a:p>
            <a:endParaRPr lang="en-US" sz="1200" dirty="0"/>
          </a:p>
        </p:txBody>
      </p:sp>
      <p:sp>
        <p:nvSpPr>
          <p:cNvPr id="12" name="Rectangle 11">
            <a:extLst>
              <a:ext uri="{FF2B5EF4-FFF2-40B4-BE49-F238E27FC236}">
                <a16:creationId xmlns:a16="http://schemas.microsoft.com/office/drawing/2014/main" id="{B9187132-2353-3E49-8C1D-EEDAE2B6048E}"/>
              </a:ext>
            </a:extLst>
          </p:cNvPr>
          <p:cNvSpPr/>
          <p:nvPr/>
        </p:nvSpPr>
        <p:spPr>
          <a:xfrm>
            <a:off x="3073780" y="5217018"/>
            <a:ext cx="2882575" cy="938719"/>
          </a:xfrm>
          <a:prstGeom prst="rect">
            <a:avLst/>
          </a:prstGeom>
        </p:spPr>
        <p:txBody>
          <a:bodyPr wrap="square">
            <a:spAutoFit/>
          </a:bodyPr>
          <a:lstStyle/>
          <a:p>
            <a:r>
              <a:rPr lang="en-US" sz="1100" dirty="0"/>
              <a:t>5. Remove the pre-wetted fibers from the light-proof container, cut to length, and protect from light to prevent premature polymerization.</a:t>
            </a:r>
          </a:p>
          <a:p>
            <a:endParaRPr lang="en-US" sz="1100" dirty="0"/>
          </a:p>
        </p:txBody>
      </p:sp>
      <p:sp>
        <p:nvSpPr>
          <p:cNvPr id="16" name="Rectangle 15">
            <a:extLst>
              <a:ext uri="{FF2B5EF4-FFF2-40B4-BE49-F238E27FC236}">
                <a16:creationId xmlns:a16="http://schemas.microsoft.com/office/drawing/2014/main" id="{C800C081-3C9E-BC4A-A3BD-7E497077DF11}"/>
              </a:ext>
            </a:extLst>
          </p:cNvPr>
          <p:cNvSpPr/>
          <p:nvPr/>
        </p:nvSpPr>
        <p:spPr>
          <a:xfrm>
            <a:off x="5926994" y="5217018"/>
            <a:ext cx="2905406" cy="769441"/>
          </a:xfrm>
          <a:prstGeom prst="rect">
            <a:avLst/>
          </a:prstGeom>
        </p:spPr>
        <p:txBody>
          <a:bodyPr wrap="square">
            <a:spAutoFit/>
          </a:bodyPr>
          <a:lstStyle/>
          <a:p>
            <a:r>
              <a:rPr lang="en-US" sz="1100" dirty="0"/>
              <a:t>6. Isolate the operative site, and etch the attachment surfaces. Rinse, remove excess water.</a:t>
            </a:r>
          </a:p>
          <a:p>
            <a:endParaRPr lang="en-US" sz="1100" dirty="0"/>
          </a:p>
        </p:txBody>
      </p:sp>
      <p:sp>
        <p:nvSpPr>
          <p:cNvPr id="7" name="TextBox 6">
            <a:extLst>
              <a:ext uri="{FF2B5EF4-FFF2-40B4-BE49-F238E27FC236}">
                <a16:creationId xmlns:a16="http://schemas.microsoft.com/office/drawing/2014/main" id="{AA63F37B-5C83-F54D-9D1E-8DCB3C67EFC3}"/>
              </a:ext>
            </a:extLst>
          </p:cNvPr>
          <p:cNvSpPr txBox="1"/>
          <p:nvPr/>
        </p:nvSpPr>
        <p:spPr>
          <a:xfrm>
            <a:off x="217610" y="5217018"/>
            <a:ext cx="2897157" cy="769441"/>
          </a:xfrm>
          <a:prstGeom prst="rect">
            <a:avLst/>
          </a:prstGeom>
          <a:noFill/>
        </p:spPr>
        <p:txBody>
          <a:bodyPr wrap="square" rtlCol="0">
            <a:spAutoFit/>
          </a:bodyPr>
          <a:lstStyle/>
          <a:p>
            <a:r>
              <a:rPr lang="en-US" sz="1100" dirty="0"/>
              <a:t>4. Use loss or tape as an “analog” to</a:t>
            </a:r>
          </a:p>
          <a:p>
            <a:r>
              <a:rPr lang="en-US" sz="1100" dirty="0"/>
              <a:t>determine length of the strand of fibers.</a:t>
            </a:r>
          </a:p>
          <a:p>
            <a:endParaRPr lang="en-US" sz="1100" dirty="0"/>
          </a:p>
          <a:p>
            <a:r>
              <a:rPr lang="en-US" sz="1100" dirty="0"/>
              <a:t> </a:t>
            </a:r>
          </a:p>
        </p:txBody>
      </p:sp>
      <p:sp>
        <p:nvSpPr>
          <p:cNvPr id="22" name="TextBox 21">
            <a:extLst>
              <a:ext uri="{FF2B5EF4-FFF2-40B4-BE49-F238E27FC236}">
                <a16:creationId xmlns:a16="http://schemas.microsoft.com/office/drawing/2014/main" id="{E162D5AE-51BC-2044-98A6-35F6F3885CE4}"/>
              </a:ext>
            </a:extLst>
          </p:cNvPr>
          <p:cNvSpPr txBox="1"/>
          <p:nvPr/>
        </p:nvSpPr>
        <p:spPr>
          <a:xfrm>
            <a:off x="185013" y="2264982"/>
            <a:ext cx="2897157" cy="600164"/>
          </a:xfrm>
          <a:prstGeom prst="rect">
            <a:avLst/>
          </a:prstGeom>
          <a:noFill/>
        </p:spPr>
        <p:txBody>
          <a:bodyPr wrap="square" rtlCol="0">
            <a:spAutoFit/>
          </a:bodyPr>
          <a:lstStyle/>
          <a:p>
            <a:r>
              <a:rPr lang="en-US" sz="1100" dirty="0"/>
              <a:t>1. Remove the root from the extracted tooth, clean/seal appropriately, and try- in.</a:t>
            </a:r>
          </a:p>
          <a:p>
            <a:endParaRPr lang="en-US" sz="1100" dirty="0"/>
          </a:p>
        </p:txBody>
      </p:sp>
      <p:sp>
        <p:nvSpPr>
          <p:cNvPr id="25" name="TextBox 24">
            <a:extLst>
              <a:ext uri="{FF2B5EF4-FFF2-40B4-BE49-F238E27FC236}">
                <a16:creationId xmlns:a16="http://schemas.microsoft.com/office/drawing/2014/main" id="{1137009E-3246-1849-9C8B-82FB7536742C}"/>
              </a:ext>
            </a:extLst>
          </p:cNvPr>
          <p:cNvSpPr txBox="1"/>
          <p:nvPr/>
        </p:nvSpPr>
        <p:spPr>
          <a:xfrm>
            <a:off x="3068880" y="2264982"/>
            <a:ext cx="2806199" cy="600164"/>
          </a:xfrm>
          <a:prstGeom prst="rect">
            <a:avLst/>
          </a:prstGeom>
          <a:noFill/>
        </p:spPr>
        <p:txBody>
          <a:bodyPr wrap="square" rtlCol="0">
            <a:spAutoFit/>
          </a:bodyPr>
          <a:lstStyle/>
          <a:p>
            <a:r>
              <a:rPr lang="en-US" sz="1100" dirty="0"/>
              <a:t>2. Create a stone model  for sizing and convenience.</a:t>
            </a:r>
          </a:p>
          <a:p>
            <a:endParaRPr lang="en-US" sz="1100" dirty="0"/>
          </a:p>
        </p:txBody>
      </p:sp>
      <p:pic>
        <p:nvPicPr>
          <p:cNvPr id="15" name="Picture 3" descr="C:\Documents and Settings\user\Desktop\Kogan UD\IMG_0235.JPG">
            <a:extLst>
              <a:ext uri="{FF2B5EF4-FFF2-40B4-BE49-F238E27FC236}">
                <a16:creationId xmlns:a16="http://schemas.microsoft.com/office/drawing/2014/main" id="{B99B7C29-02B3-744F-8298-A10D360A4CE2}"/>
              </a:ext>
            </a:extLst>
          </p:cNvPr>
          <p:cNvPicPr>
            <a:picLocks noChangeAspect="1" noChangeArrowheads="1"/>
          </p:cNvPicPr>
          <p:nvPr/>
        </p:nvPicPr>
        <p:blipFill>
          <a:blip r:embed="rId3" cstate="print"/>
          <a:srcRect/>
          <a:stretch>
            <a:fillRect/>
          </a:stretch>
        </p:blipFill>
        <p:spPr bwMode="auto">
          <a:xfrm>
            <a:off x="3134045" y="426932"/>
            <a:ext cx="2743200" cy="1828799"/>
          </a:xfrm>
          <a:prstGeom prst="rect">
            <a:avLst/>
          </a:prstGeom>
          <a:noFill/>
        </p:spPr>
      </p:pic>
      <p:pic>
        <p:nvPicPr>
          <p:cNvPr id="20" name="Picture 4" descr="C:\Documents and Settings\user\Desktop\Kogan UD\IMG_0241.JPG">
            <a:extLst>
              <a:ext uri="{FF2B5EF4-FFF2-40B4-BE49-F238E27FC236}">
                <a16:creationId xmlns:a16="http://schemas.microsoft.com/office/drawing/2014/main" id="{7969B529-38F0-EE4D-A986-7065F6F6687C}"/>
              </a:ext>
            </a:extLst>
          </p:cNvPr>
          <p:cNvPicPr>
            <a:picLocks noChangeAspect="1" noChangeArrowheads="1"/>
          </p:cNvPicPr>
          <p:nvPr/>
        </p:nvPicPr>
        <p:blipFill>
          <a:blip r:embed="rId4" cstate="print"/>
          <a:srcRect/>
          <a:stretch>
            <a:fillRect/>
          </a:stretch>
        </p:blipFill>
        <p:spPr bwMode="auto">
          <a:xfrm>
            <a:off x="288536" y="413326"/>
            <a:ext cx="2743200" cy="1828800"/>
          </a:xfrm>
          <a:prstGeom prst="rect">
            <a:avLst/>
          </a:prstGeom>
          <a:noFill/>
        </p:spPr>
      </p:pic>
      <p:pic>
        <p:nvPicPr>
          <p:cNvPr id="21" name="Picture 2" descr="C:\Documents and Settings\user\Desktop\Kogan UD\IMG_0242.JPG">
            <a:extLst>
              <a:ext uri="{FF2B5EF4-FFF2-40B4-BE49-F238E27FC236}">
                <a16:creationId xmlns:a16="http://schemas.microsoft.com/office/drawing/2014/main" id="{612DBA36-19E5-034B-9006-D8229631C007}"/>
              </a:ext>
            </a:extLst>
          </p:cNvPr>
          <p:cNvPicPr>
            <a:picLocks noChangeArrowheads="1"/>
          </p:cNvPicPr>
          <p:nvPr/>
        </p:nvPicPr>
        <p:blipFill rotWithShape="1">
          <a:blip r:embed="rId5" cstate="print"/>
          <a:srcRect l="26440" t="20697" r="17794" b="18182"/>
          <a:stretch/>
        </p:blipFill>
        <p:spPr bwMode="auto">
          <a:xfrm>
            <a:off x="5979168" y="438211"/>
            <a:ext cx="2743200" cy="1828799"/>
          </a:xfrm>
          <a:prstGeom prst="rect">
            <a:avLst/>
          </a:prstGeom>
          <a:noFill/>
        </p:spPr>
      </p:pic>
      <p:pic>
        <p:nvPicPr>
          <p:cNvPr id="24" name="Picture 2" descr="C:\Documents and Settings\user\Desktop\Kogan UD\IMG_0251.JPG">
            <a:extLst>
              <a:ext uri="{FF2B5EF4-FFF2-40B4-BE49-F238E27FC236}">
                <a16:creationId xmlns:a16="http://schemas.microsoft.com/office/drawing/2014/main" id="{CE18D8AA-531B-894A-A88E-6B1826CA26BB}"/>
              </a:ext>
            </a:extLst>
          </p:cNvPr>
          <p:cNvPicPr>
            <a:picLocks noChangeAspect="1" noChangeArrowheads="1"/>
          </p:cNvPicPr>
          <p:nvPr/>
        </p:nvPicPr>
        <p:blipFill>
          <a:blip r:embed="rId6" cstate="print"/>
          <a:srcRect/>
          <a:stretch>
            <a:fillRect/>
          </a:stretch>
        </p:blipFill>
        <p:spPr bwMode="auto">
          <a:xfrm>
            <a:off x="288536" y="3376365"/>
            <a:ext cx="2743200" cy="1828800"/>
          </a:xfrm>
          <a:prstGeom prst="rect">
            <a:avLst/>
          </a:prstGeom>
          <a:noFill/>
        </p:spPr>
      </p:pic>
      <p:pic>
        <p:nvPicPr>
          <p:cNvPr id="27" name="Picture 3" descr="C:\Documents and Settings\user\Desktop\Kogan UD\IMG_0252.JPG">
            <a:extLst>
              <a:ext uri="{FF2B5EF4-FFF2-40B4-BE49-F238E27FC236}">
                <a16:creationId xmlns:a16="http://schemas.microsoft.com/office/drawing/2014/main" id="{CF9FB18B-A225-6749-BBF6-725D3BC7A776}"/>
              </a:ext>
            </a:extLst>
          </p:cNvPr>
          <p:cNvPicPr>
            <a:picLocks noChangeAspect="1" noChangeArrowheads="1"/>
          </p:cNvPicPr>
          <p:nvPr/>
        </p:nvPicPr>
        <p:blipFill>
          <a:blip r:embed="rId7" cstate="print"/>
          <a:srcRect/>
          <a:stretch>
            <a:fillRect/>
          </a:stretch>
        </p:blipFill>
        <p:spPr bwMode="auto">
          <a:xfrm>
            <a:off x="3134045" y="3376365"/>
            <a:ext cx="2743200" cy="1828800"/>
          </a:xfrm>
          <a:prstGeom prst="rect">
            <a:avLst/>
          </a:prstGeom>
          <a:noFill/>
        </p:spPr>
      </p:pic>
      <p:pic>
        <p:nvPicPr>
          <p:cNvPr id="30" name="Picture 3" descr="C:\Documents and Settings\user\Desktop\Kogan UD\IMG_0248.JPG">
            <a:extLst>
              <a:ext uri="{FF2B5EF4-FFF2-40B4-BE49-F238E27FC236}">
                <a16:creationId xmlns:a16="http://schemas.microsoft.com/office/drawing/2014/main" id="{FDDC3440-38D2-E14B-99C2-8400991F4525}"/>
              </a:ext>
            </a:extLst>
          </p:cNvPr>
          <p:cNvPicPr>
            <a:picLocks noChangeAspect="1" noChangeArrowheads="1"/>
          </p:cNvPicPr>
          <p:nvPr/>
        </p:nvPicPr>
        <p:blipFill>
          <a:blip r:embed="rId8" cstate="print"/>
          <a:srcRect/>
          <a:stretch>
            <a:fillRect/>
          </a:stretch>
        </p:blipFill>
        <p:spPr bwMode="auto">
          <a:xfrm>
            <a:off x="5979168" y="3376365"/>
            <a:ext cx="2743200" cy="1828800"/>
          </a:xfrm>
          <a:prstGeom prst="rect">
            <a:avLst/>
          </a:prstGeom>
          <a:noFill/>
        </p:spPr>
      </p:pic>
    </p:spTree>
    <p:extLst>
      <p:ext uri="{BB962C8B-B14F-4D97-AF65-F5344CB8AC3E}">
        <p14:creationId xmlns:p14="http://schemas.microsoft.com/office/powerpoint/2010/main" val="423434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88FA842-BA81-DE48-A10E-E3442F5E91B4}"/>
              </a:ext>
            </a:extLst>
          </p:cNvPr>
          <p:cNvSpPr/>
          <p:nvPr/>
        </p:nvSpPr>
        <p:spPr>
          <a:xfrm>
            <a:off x="5880427" y="5354838"/>
            <a:ext cx="3000277" cy="600164"/>
          </a:xfrm>
          <a:prstGeom prst="rect">
            <a:avLst/>
          </a:prstGeom>
        </p:spPr>
        <p:txBody>
          <a:bodyPr wrap="square">
            <a:spAutoFit/>
          </a:bodyPr>
          <a:lstStyle/>
          <a:p>
            <a:r>
              <a:rPr lang="en-US" sz="1100" dirty="0"/>
              <a:t>12. Load composite into the slot in the lingual of the tooth, and wiggle into place. SPOT CURE when in place.</a:t>
            </a:r>
          </a:p>
        </p:txBody>
      </p:sp>
      <p:sp>
        <p:nvSpPr>
          <p:cNvPr id="27" name="TextBox 26">
            <a:extLst>
              <a:ext uri="{FF2B5EF4-FFF2-40B4-BE49-F238E27FC236}">
                <a16:creationId xmlns:a16="http://schemas.microsoft.com/office/drawing/2014/main" id="{DC0A0956-6F99-F54C-B02F-7B2740D5464B}"/>
              </a:ext>
            </a:extLst>
          </p:cNvPr>
          <p:cNvSpPr txBox="1"/>
          <p:nvPr/>
        </p:nvSpPr>
        <p:spPr>
          <a:xfrm>
            <a:off x="166968" y="5358895"/>
            <a:ext cx="2813218" cy="938719"/>
          </a:xfrm>
          <a:prstGeom prst="rect">
            <a:avLst/>
          </a:prstGeom>
          <a:noFill/>
        </p:spPr>
        <p:txBody>
          <a:bodyPr wrap="square" rtlCol="0">
            <a:spAutoFit/>
          </a:bodyPr>
          <a:lstStyle/>
          <a:p>
            <a:r>
              <a:rPr lang="en-US" sz="1100" dirty="0"/>
              <a:t>10. Place the QS Woven into the composite., and assure a path of insertion for the tooth.</a:t>
            </a:r>
          </a:p>
          <a:p>
            <a:r>
              <a:rPr lang="en-US" sz="1100" dirty="0"/>
              <a:t>Light-cure the QS on the tooth lingual. Do NOT cure the “suspension” area yet</a:t>
            </a:r>
          </a:p>
          <a:p>
            <a:r>
              <a:rPr lang="en-US" sz="1100" dirty="0"/>
              <a:t>  </a:t>
            </a:r>
          </a:p>
        </p:txBody>
      </p:sp>
      <p:sp>
        <p:nvSpPr>
          <p:cNvPr id="34" name="TextBox 33">
            <a:extLst>
              <a:ext uri="{FF2B5EF4-FFF2-40B4-BE49-F238E27FC236}">
                <a16:creationId xmlns:a16="http://schemas.microsoft.com/office/drawing/2014/main" id="{2C03D59E-1C29-E644-A638-8CD3C9DDDD3D}"/>
              </a:ext>
            </a:extLst>
          </p:cNvPr>
          <p:cNvSpPr txBox="1"/>
          <p:nvPr/>
        </p:nvSpPr>
        <p:spPr>
          <a:xfrm>
            <a:off x="247303" y="2213989"/>
            <a:ext cx="2813218" cy="430887"/>
          </a:xfrm>
          <a:prstGeom prst="rect">
            <a:avLst/>
          </a:prstGeom>
          <a:noFill/>
        </p:spPr>
        <p:txBody>
          <a:bodyPr wrap="square" rtlCol="0">
            <a:spAutoFit/>
          </a:bodyPr>
          <a:lstStyle/>
          <a:p>
            <a:r>
              <a:rPr lang="en-US" sz="1100" dirty="0"/>
              <a:t>7. Apply light-cured adhesive Bonding Agent to the involved surfaces. </a:t>
            </a:r>
          </a:p>
        </p:txBody>
      </p:sp>
      <p:sp>
        <p:nvSpPr>
          <p:cNvPr id="35" name="TextBox 34">
            <a:extLst>
              <a:ext uri="{FF2B5EF4-FFF2-40B4-BE49-F238E27FC236}">
                <a16:creationId xmlns:a16="http://schemas.microsoft.com/office/drawing/2014/main" id="{E9CDE1A0-95B0-574B-8936-4401C7C0260E}"/>
              </a:ext>
            </a:extLst>
          </p:cNvPr>
          <p:cNvSpPr txBox="1"/>
          <p:nvPr/>
        </p:nvSpPr>
        <p:spPr>
          <a:xfrm>
            <a:off x="3060521" y="2211748"/>
            <a:ext cx="2813218" cy="430887"/>
          </a:xfrm>
          <a:prstGeom prst="rect">
            <a:avLst/>
          </a:prstGeom>
          <a:noFill/>
        </p:spPr>
        <p:txBody>
          <a:bodyPr wrap="square" rtlCol="0">
            <a:spAutoFit/>
          </a:bodyPr>
          <a:lstStyle/>
          <a:p>
            <a:r>
              <a:rPr lang="en-US" sz="1100" dirty="0"/>
              <a:t>8. Remove excess. Air-dry. Light-cure.</a:t>
            </a:r>
          </a:p>
          <a:p>
            <a:endParaRPr lang="en-US" sz="1100" dirty="0"/>
          </a:p>
        </p:txBody>
      </p:sp>
      <p:sp>
        <p:nvSpPr>
          <p:cNvPr id="36" name="Rectangle 35">
            <a:extLst>
              <a:ext uri="{FF2B5EF4-FFF2-40B4-BE49-F238E27FC236}">
                <a16:creationId xmlns:a16="http://schemas.microsoft.com/office/drawing/2014/main" id="{C71C3936-8555-BB43-AE20-07EAF56E258F}"/>
              </a:ext>
            </a:extLst>
          </p:cNvPr>
          <p:cNvSpPr/>
          <p:nvPr/>
        </p:nvSpPr>
        <p:spPr>
          <a:xfrm>
            <a:off x="3018171" y="5354838"/>
            <a:ext cx="3038275" cy="430887"/>
          </a:xfrm>
          <a:prstGeom prst="rect">
            <a:avLst/>
          </a:prstGeom>
        </p:spPr>
        <p:txBody>
          <a:bodyPr wrap="square">
            <a:spAutoFit/>
          </a:bodyPr>
          <a:lstStyle/>
          <a:p>
            <a:r>
              <a:rPr lang="en-US" sz="1100" dirty="0"/>
              <a:t>11. The QS Woven is now a “back wall”, attached to both abutments.</a:t>
            </a:r>
          </a:p>
        </p:txBody>
      </p:sp>
      <p:cxnSp>
        <p:nvCxnSpPr>
          <p:cNvPr id="24" name="Straight Arrow Connector 23">
            <a:extLst>
              <a:ext uri="{FF2B5EF4-FFF2-40B4-BE49-F238E27FC236}">
                <a16:creationId xmlns:a16="http://schemas.microsoft.com/office/drawing/2014/main" id="{809F0A37-0C04-E64A-9F9C-0F33C1BAC84C}"/>
              </a:ext>
            </a:extLst>
          </p:cNvPr>
          <p:cNvCxnSpPr>
            <a:cxnSpLocks/>
          </p:cNvCxnSpPr>
          <p:nvPr/>
        </p:nvCxnSpPr>
        <p:spPr>
          <a:xfrm flipH="1" flipV="1">
            <a:off x="4572000" y="1744133"/>
            <a:ext cx="397934" cy="25444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F5B2388-878F-054A-B4B4-5E2C28636818}"/>
              </a:ext>
            </a:extLst>
          </p:cNvPr>
          <p:cNvSpPr txBox="1"/>
          <p:nvPr/>
        </p:nvSpPr>
        <p:spPr>
          <a:xfrm>
            <a:off x="5908909" y="2211748"/>
            <a:ext cx="2813218" cy="769441"/>
          </a:xfrm>
          <a:prstGeom prst="rect">
            <a:avLst/>
          </a:prstGeom>
          <a:noFill/>
        </p:spPr>
        <p:txBody>
          <a:bodyPr wrap="square" rtlCol="0">
            <a:spAutoFit/>
          </a:bodyPr>
          <a:lstStyle/>
          <a:p>
            <a:r>
              <a:rPr lang="en-US" sz="1100" dirty="0"/>
              <a:t>9. Place a pad of flowable composite onto the active bonding surfaces.  DO NOT light-cure.</a:t>
            </a:r>
          </a:p>
          <a:p>
            <a:endParaRPr lang="en-US" sz="1100" dirty="0"/>
          </a:p>
          <a:p>
            <a:endParaRPr lang="en-US" sz="1100" dirty="0"/>
          </a:p>
        </p:txBody>
      </p:sp>
      <p:pic>
        <p:nvPicPr>
          <p:cNvPr id="15" name="Picture 2" descr="C:\Documents and Settings\user\Desktop\Kogan UD\IMG_0249.JPG">
            <a:extLst>
              <a:ext uri="{FF2B5EF4-FFF2-40B4-BE49-F238E27FC236}">
                <a16:creationId xmlns:a16="http://schemas.microsoft.com/office/drawing/2014/main" id="{363F0EAF-B678-574F-ABAE-6C2A8E0CB50D}"/>
              </a:ext>
            </a:extLst>
          </p:cNvPr>
          <p:cNvPicPr>
            <a:picLocks noChangeAspect="1" noChangeArrowheads="1"/>
          </p:cNvPicPr>
          <p:nvPr/>
        </p:nvPicPr>
        <p:blipFill>
          <a:blip r:embed="rId3" cstate="print"/>
          <a:srcRect/>
          <a:stretch>
            <a:fillRect/>
          </a:stretch>
        </p:blipFill>
        <p:spPr bwMode="auto">
          <a:xfrm>
            <a:off x="317321" y="324041"/>
            <a:ext cx="2743200" cy="1828800"/>
          </a:xfrm>
          <a:prstGeom prst="rect">
            <a:avLst/>
          </a:prstGeom>
          <a:noFill/>
        </p:spPr>
      </p:pic>
      <p:pic>
        <p:nvPicPr>
          <p:cNvPr id="18" name="Picture 3" descr="C:\Documents and Settings\user\Desktop\Kogan UD\IMG_0250.JPG">
            <a:extLst>
              <a:ext uri="{FF2B5EF4-FFF2-40B4-BE49-F238E27FC236}">
                <a16:creationId xmlns:a16="http://schemas.microsoft.com/office/drawing/2014/main" id="{B732A7AA-4008-F548-B678-C64320512331}"/>
              </a:ext>
            </a:extLst>
          </p:cNvPr>
          <p:cNvPicPr>
            <a:picLocks noChangeAspect="1" noChangeArrowheads="1"/>
          </p:cNvPicPr>
          <p:nvPr/>
        </p:nvPicPr>
        <p:blipFill>
          <a:blip r:embed="rId4" cstate="print"/>
          <a:srcRect/>
          <a:stretch>
            <a:fillRect/>
          </a:stretch>
        </p:blipFill>
        <p:spPr bwMode="auto">
          <a:xfrm>
            <a:off x="3165709" y="324041"/>
            <a:ext cx="2743200" cy="1828800"/>
          </a:xfrm>
          <a:prstGeom prst="rect">
            <a:avLst/>
          </a:prstGeom>
          <a:noFill/>
        </p:spPr>
      </p:pic>
      <p:pic>
        <p:nvPicPr>
          <p:cNvPr id="20" name="Picture 2" descr="C:\Documents and Settings\user\Desktop\Kogan UD\IMG_0253.JPG">
            <a:extLst>
              <a:ext uri="{FF2B5EF4-FFF2-40B4-BE49-F238E27FC236}">
                <a16:creationId xmlns:a16="http://schemas.microsoft.com/office/drawing/2014/main" id="{1CBB9CB6-A645-8B46-972E-FAE368779BD2}"/>
              </a:ext>
            </a:extLst>
          </p:cNvPr>
          <p:cNvPicPr>
            <a:picLocks noChangeAspect="1" noChangeArrowheads="1"/>
          </p:cNvPicPr>
          <p:nvPr/>
        </p:nvPicPr>
        <p:blipFill>
          <a:blip r:embed="rId5" cstate="print"/>
          <a:srcRect/>
          <a:stretch>
            <a:fillRect/>
          </a:stretch>
        </p:blipFill>
        <p:spPr bwMode="auto">
          <a:xfrm>
            <a:off x="6008966" y="324041"/>
            <a:ext cx="2743200" cy="1828800"/>
          </a:xfrm>
          <a:prstGeom prst="rect">
            <a:avLst/>
          </a:prstGeom>
          <a:noFill/>
        </p:spPr>
      </p:pic>
      <p:pic>
        <p:nvPicPr>
          <p:cNvPr id="22" name="Picture 3" descr="C:\Documents and Settings\user\Desktop\Kogan UD\IMG_0254.JPG">
            <a:extLst>
              <a:ext uri="{FF2B5EF4-FFF2-40B4-BE49-F238E27FC236}">
                <a16:creationId xmlns:a16="http://schemas.microsoft.com/office/drawing/2014/main" id="{41A7C790-95CB-8440-8B07-7FA82A1B7F86}"/>
              </a:ext>
            </a:extLst>
          </p:cNvPr>
          <p:cNvPicPr>
            <a:picLocks noChangeAspect="1" noChangeArrowheads="1"/>
          </p:cNvPicPr>
          <p:nvPr/>
        </p:nvPicPr>
        <p:blipFill>
          <a:blip r:embed="rId6" cstate="print"/>
          <a:srcRect/>
          <a:stretch>
            <a:fillRect/>
          </a:stretch>
        </p:blipFill>
        <p:spPr bwMode="auto">
          <a:xfrm>
            <a:off x="282312" y="3469057"/>
            <a:ext cx="2743200" cy="1828800"/>
          </a:xfrm>
          <a:prstGeom prst="rect">
            <a:avLst/>
          </a:prstGeom>
          <a:noFill/>
        </p:spPr>
      </p:pic>
      <p:pic>
        <p:nvPicPr>
          <p:cNvPr id="25" name="Picture 2" descr="C:\Documents and Settings\user\Desktop\Kogan UD\IMG_0255.JPG">
            <a:extLst>
              <a:ext uri="{FF2B5EF4-FFF2-40B4-BE49-F238E27FC236}">
                <a16:creationId xmlns:a16="http://schemas.microsoft.com/office/drawing/2014/main" id="{1B9C9118-21A0-1949-B8D1-F849BBA39BDF}"/>
              </a:ext>
            </a:extLst>
          </p:cNvPr>
          <p:cNvPicPr>
            <a:picLocks noChangeAspect="1" noChangeArrowheads="1"/>
          </p:cNvPicPr>
          <p:nvPr/>
        </p:nvPicPr>
        <p:blipFill>
          <a:blip r:embed="rId7" cstate="print"/>
          <a:srcRect/>
          <a:stretch>
            <a:fillRect/>
          </a:stretch>
        </p:blipFill>
        <p:spPr bwMode="auto">
          <a:xfrm>
            <a:off x="3130539" y="3469057"/>
            <a:ext cx="2743200" cy="1828800"/>
          </a:xfrm>
          <a:prstGeom prst="rect">
            <a:avLst/>
          </a:prstGeom>
          <a:noFill/>
        </p:spPr>
      </p:pic>
      <p:pic>
        <p:nvPicPr>
          <p:cNvPr id="28" name="Picture 3" descr="C:\Documents and Settings\user\Desktop\Kogan UD\IMG_0257.JPG">
            <a:extLst>
              <a:ext uri="{FF2B5EF4-FFF2-40B4-BE49-F238E27FC236}">
                <a16:creationId xmlns:a16="http://schemas.microsoft.com/office/drawing/2014/main" id="{95687F57-720B-C544-BE16-984C1374AD26}"/>
              </a:ext>
            </a:extLst>
          </p:cNvPr>
          <p:cNvPicPr>
            <a:picLocks noChangeAspect="1" noChangeArrowheads="1"/>
          </p:cNvPicPr>
          <p:nvPr/>
        </p:nvPicPr>
        <p:blipFill>
          <a:blip r:embed="rId8" cstate="print"/>
          <a:srcRect/>
          <a:stretch>
            <a:fillRect/>
          </a:stretch>
        </p:blipFill>
        <p:spPr bwMode="auto">
          <a:xfrm>
            <a:off x="5978927" y="3469057"/>
            <a:ext cx="2743200" cy="1828800"/>
          </a:xfrm>
          <a:prstGeom prst="rect">
            <a:avLst/>
          </a:prstGeom>
          <a:noFill/>
        </p:spPr>
      </p:pic>
    </p:spTree>
    <p:extLst>
      <p:ext uri="{BB962C8B-B14F-4D97-AF65-F5344CB8AC3E}">
        <p14:creationId xmlns:p14="http://schemas.microsoft.com/office/powerpoint/2010/main" val="336554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DC0A0956-6F99-F54C-B02F-7B2740D5464B}"/>
              </a:ext>
            </a:extLst>
          </p:cNvPr>
          <p:cNvSpPr txBox="1"/>
          <p:nvPr/>
        </p:nvSpPr>
        <p:spPr>
          <a:xfrm>
            <a:off x="166967" y="5358895"/>
            <a:ext cx="2998741" cy="600164"/>
          </a:xfrm>
          <a:prstGeom prst="rect">
            <a:avLst/>
          </a:prstGeom>
          <a:noFill/>
        </p:spPr>
        <p:txBody>
          <a:bodyPr wrap="square" rtlCol="0">
            <a:spAutoFit/>
          </a:bodyPr>
          <a:lstStyle/>
          <a:p>
            <a:r>
              <a:rPr lang="en-US" sz="1100" dirty="0"/>
              <a:t>16. Finish the contour and polish, as needed, and </a:t>
            </a:r>
          </a:p>
          <a:p>
            <a:r>
              <a:rPr lang="en-US" sz="1100" dirty="0"/>
              <a:t>eliminate bite/closure interference. </a:t>
            </a:r>
          </a:p>
          <a:p>
            <a:r>
              <a:rPr lang="en-US" sz="1100" dirty="0"/>
              <a:t>  </a:t>
            </a:r>
          </a:p>
        </p:txBody>
      </p:sp>
      <p:sp>
        <p:nvSpPr>
          <p:cNvPr id="34" name="TextBox 33">
            <a:extLst>
              <a:ext uri="{FF2B5EF4-FFF2-40B4-BE49-F238E27FC236}">
                <a16:creationId xmlns:a16="http://schemas.microsoft.com/office/drawing/2014/main" id="{2C03D59E-1C29-E644-A638-8CD3C9DDDD3D}"/>
              </a:ext>
            </a:extLst>
          </p:cNvPr>
          <p:cNvSpPr txBox="1"/>
          <p:nvPr/>
        </p:nvSpPr>
        <p:spPr>
          <a:xfrm>
            <a:off x="247303" y="2213989"/>
            <a:ext cx="2813218" cy="261610"/>
          </a:xfrm>
          <a:prstGeom prst="rect">
            <a:avLst/>
          </a:prstGeom>
          <a:noFill/>
        </p:spPr>
        <p:txBody>
          <a:bodyPr wrap="square" rtlCol="0">
            <a:spAutoFit/>
          </a:bodyPr>
          <a:lstStyle/>
          <a:p>
            <a:r>
              <a:rPr lang="en-US" sz="1100" dirty="0"/>
              <a:t>13. Cover the QS Woven with composite. </a:t>
            </a:r>
          </a:p>
        </p:txBody>
      </p:sp>
      <p:sp>
        <p:nvSpPr>
          <p:cNvPr id="35" name="TextBox 34">
            <a:extLst>
              <a:ext uri="{FF2B5EF4-FFF2-40B4-BE49-F238E27FC236}">
                <a16:creationId xmlns:a16="http://schemas.microsoft.com/office/drawing/2014/main" id="{E9CDE1A0-95B0-574B-8936-4401C7C0260E}"/>
              </a:ext>
            </a:extLst>
          </p:cNvPr>
          <p:cNvSpPr txBox="1"/>
          <p:nvPr/>
        </p:nvSpPr>
        <p:spPr>
          <a:xfrm>
            <a:off x="3060521" y="2211748"/>
            <a:ext cx="2813218" cy="430887"/>
          </a:xfrm>
          <a:prstGeom prst="rect">
            <a:avLst/>
          </a:prstGeom>
          <a:noFill/>
        </p:spPr>
        <p:txBody>
          <a:bodyPr wrap="square" rtlCol="0">
            <a:spAutoFit/>
          </a:bodyPr>
          <a:lstStyle/>
          <a:p>
            <a:r>
              <a:rPr lang="en-US" sz="1100" dirty="0"/>
              <a:t>14. Light-cure the entire restoration.</a:t>
            </a:r>
          </a:p>
          <a:p>
            <a:endParaRPr lang="en-US" sz="1100" dirty="0"/>
          </a:p>
        </p:txBody>
      </p:sp>
      <p:sp>
        <p:nvSpPr>
          <p:cNvPr id="36" name="Rectangle 35">
            <a:extLst>
              <a:ext uri="{FF2B5EF4-FFF2-40B4-BE49-F238E27FC236}">
                <a16:creationId xmlns:a16="http://schemas.microsoft.com/office/drawing/2014/main" id="{C71C3936-8555-BB43-AE20-07EAF56E258F}"/>
              </a:ext>
            </a:extLst>
          </p:cNvPr>
          <p:cNvSpPr/>
          <p:nvPr/>
        </p:nvSpPr>
        <p:spPr>
          <a:xfrm>
            <a:off x="3101298" y="5354838"/>
            <a:ext cx="3038275" cy="261610"/>
          </a:xfrm>
          <a:prstGeom prst="rect">
            <a:avLst/>
          </a:prstGeom>
        </p:spPr>
        <p:txBody>
          <a:bodyPr wrap="square">
            <a:spAutoFit/>
          </a:bodyPr>
          <a:lstStyle/>
          <a:p>
            <a:r>
              <a:rPr lang="en-US" sz="1100" dirty="0"/>
              <a:t>17. Finished case.  </a:t>
            </a:r>
          </a:p>
        </p:txBody>
      </p:sp>
      <p:cxnSp>
        <p:nvCxnSpPr>
          <p:cNvPr id="24" name="Straight Arrow Connector 23">
            <a:extLst>
              <a:ext uri="{FF2B5EF4-FFF2-40B4-BE49-F238E27FC236}">
                <a16:creationId xmlns:a16="http://schemas.microsoft.com/office/drawing/2014/main" id="{809F0A37-0C04-E64A-9F9C-0F33C1BAC84C}"/>
              </a:ext>
            </a:extLst>
          </p:cNvPr>
          <p:cNvCxnSpPr>
            <a:cxnSpLocks/>
          </p:cNvCxnSpPr>
          <p:nvPr/>
        </p:nvCxnSpPr>
        <p:spPr>
          <a:xfrm flipH="1" flipV="1">
            <a:off x="4572000" y="1744133"/>
            <a:ext cx="397934" cy="254448"/>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F5B2388-878F-054A-B4B4-5E2C28636818}"/>
              </a:ext>
            </a:extLst>
          </p:cNvPr>
          <p:cNvSpPr txBox="1"/>
          <p:nvPr/>
        </p:nvSpPr>
        <p:spPr>
          <a:xfrm>
            <a:off x="5908908" y="2211748"/>
            <a:ext cx="2985709" cy="769441"/>
          </a:xfrm>
          <a:prstGeom prst="rect">
            <a:avLst/>
          </a:prstGeom>
          <a:noFill/>
        </p:spPr>
        <p:txBody>
          <a:bodyPr wrap="square" rtlCol="0">
            <a:spAutoFit/>
          </a:bodyPr>
          <a:lstStyle/>
          <a:p>
            <a:r>
              <a:rPr lang="en-US" sz="1100" dirty="0"/>
              <a:t>15. Confirm that all of the fibers are covered with composite. Add more, if needed, and light-cure.</a:t>
            </a:r>
          </a:p>
          <a:p>
            <a:endParaRPr lang="en-US" sz="1100" dirty="0"/>
          </a:p>
          <a:p>
            <a:endParaRPr lang="en-US" sz="1100" dirty="0"/>
          </a:p>
        </p:txBody>
      </p:sp>
      <p:pic>
        <p:nvPicPr>
          <p:cNvPr id="13" name="Picture 2" descr="C:\Documents and Settings\user\Desktop\Kogan UD\IMG_0259.JPG">
            <a:extLst>
              <a:ext uri="{FF2B5EF4-FFF2-40B4-BE49-F238E27FC236}">
                <a16:creationId xmlns:a16="http://schemas.microsoft.com/office/drawing/2014/main" id="{90FB8BDF-42C9-E74F-890A-A842C7F2BF53}"/>
              </a:ext>
            </a:extLst>
          </p:cNvPr>
          <p:cNvPicPr>
            <a:picLocks noChangeAspect="1" noChangeArrowheads="1"/>
          </p:cNvPicPr>
          <p:nvPr/>
        </p:nvPicPr>
        <p:blipFill>
          <a:blip r:embed="rId3" cstate="print"/>
          <a:srcRect/>
          <a:stretch>
            <a:fillRect/>
          </a:stretch>
        </p:blipFill>
        <p:spPr bwMode="auto">
          <a:xfrm>
            <a:off x="317321" y="352429"/>
            <a:ext cx="2743200" cy="1828800"/>
          </a:xfrm>
          <a:prstGeom prst="rect">
            <a:avLst/>
          </a:prstGeom>
          <a:noFill/>
        </p:spPr>
      </p:pic>
      <p:pic>
        <p:nvPicPr>
          <p:cNvPr id="14" name="Picture 3" descr="C:\Documents and Settings\user\Desktop\Kogan UD\IMG_0261.JPG">
            <a:extLst>
              <a:ext uri="{FF2B5EF4-FFF2-40B4-BE49-F238E27FC236}">
                <a16:creationId xmlns:a16="http://schemas.microsoft.com/office/drawing/2014/main" id="{2807063E-C254-FA45-AD38-2CC0082BB272}"/>
              </a:ext>
            </a:extLst>
          </p:cNvPr>
          <p:cNvPicPr>
            <a:picLocks noChangeAspect="1" noChangeArrowheads="1"/>
          </p:cNvPicPr>
          <p:nvPr/>
        </p:nvPicPr>
        <p:blipFill>
          <a:blip r:embed="rId4" cstate="print"/>
          <a:srcRect/>
          <a:stretch>
            <a:fillRect/>
          </a:stretch>
        </p:blipFill>
        <p:spPr bwMode="auto">
          <a:xfrm>
            <a:off x="3165709" y="367689"/>
            <a:ext cx="2743200" cy="1828800"/>
          </a:xfrm>
          <a:prstGeom prst="rect">
            <a:avLst/>
          </a:prstGeom>
          <a:noFill/>
        </p:spPr>
      </p:pic>
      <p:pic>
        <p:nvPicPr>
          <p:cNvPr id="16" name="Picture 2" descr="C:\Documents and Settings\user\Desktop\Kogan UD\IMG_0262.JPG">
            <a:extLst>
              <a:ext uri="{FF2B5EF4-FFF2-40B4-BE49-F238E27FC236}">
                <a16:creationId xmlns:a16="http://schemas.microsoft.com/office/drawing/2014/main" id="{B108B28D-DA89-9C43-9E5E-47A8EBACEE10}"/>
              </a:ext>
            </a:extLst>
          </p:cNvPr>
          <p:cNvPicPr>
            <a:picLocks noChangeAspect="1" noChangeArrowheads="1"/>
          </p:cNvPicPr>
          <p:nvPr/>
        </p:nvPicPr>
        <p:blipFill>
          <a:blip r:embed="rId5" cstate="print"/>
          <a:srcRect/>
          <a:stretch>
            <a:fillRect/>
          </a:stretch>
        </p:blipFill>
        <p:spPr bwMode="auto">
          <a:xfrm>
            <a:off x="6028006" y="352429"/>
            <a:ext cx="2743200" cy="1828800"/>
          </a:xfrm>
          <a:prstGeom prst="rect">
            <a:avLst/>
          </a:prstGeom>
          <a:noFill/>
        </p:spPr>
      </p:pic>
      <p:pic>
        <p:nvPicPr>
          <p:cNvPr id="17" name="Picture 3" descr="C:\Documents and Settings\user\Desktop\Kogan UD\IMG_0263.JPG">
            <a:extLst>
              <a:ext uri="{FF2B5EF4-FFF2-40B4-BE49-F238E27FC236}">
                <a16:creationId xmlns:a16="http://schemas.microsoft.com/office/drawing/2014/main" id="{E410814B-B5D6-BC47-B80E-9957C0519805}"/>
              </a:ext>
            </a:extLst>
          </p:cNvPr>
          <p:cNvPicPr>
            <a:picLocks noChangeAspect="1" noChangeArrowheads="1"/>
          </p:cNvPicPr>
          <p:nvPr/>
        </p:nvPicPr>
        <p:blipFill>
          <a:blip r:embed="rId6" cstate="print"/>
          <a:srcRect/>
          <a:stretch>
            <a:fillRect/>
          </a:stretch>
        </p:blipFill>
        <p:spPr bwMode="auto">
          <a:xfrm>
            <a:off x="317479" y="3469057"/>
            <a:ext cx="2743200" cy="1828800"/>
          </a:xfrm>
          <a:prstGeom prst="rect">
            <a:avLst/>
          </a:prstGeom>
          <a:noFill/>
        </p:spPr>
      </p:pic>
      <p:pic>
        <p:nvPicPr>
          <p:cNvPr id="18" name="Picture 2" descr="C:\Documents and Settings\user\Desktop\Kogan UD\IMG_0266.JPG">
            <a:extLst>
              <a:ext uri="{FF2B5EF4-FFF2-40B4-BE49-F238E27FC236}">
                <a16:creationId xmlns:a16="http://schemas.microsoft.com/office/drawing/2014/main" id="{598793EB-EF2C-A04E-9426-E739E3224C16}"/>
              </a:ext>
            </a:extLst>
          </p:cNvPr>
          <p:cNvPicPr>
            <a:picLocks noChangeAspect="1" noChangeArrowheads="1"/>
          </p:cNvPicPr>
          <p:nvPr/>
        </p:nvPicPr>
        <p:blipFill>
          <a:blip r:embed="rId7" cstate="print"/>
          <a:srcRect/>
          <a:stretch>
            <a:fillRect/>
          </a:stretch>
        </p:blipFill>
        <p:spPr bwMode="auto">
          <a:xfrm>
            <a:off x="3165709" y="3469057"/>
            <a:ext cx="2743200" cy="1828800"/>
          </a:xfrm>
          <a:prstGeom prst="rect">
            <a:avLst/>
          </a:prstGeom>
          <a:noFill/>
        </p:spPr>
      </p:pic>
    </p:spTree>
    <p:extLst>
      <p:ext uri="{BB962C8B-B14F-4D97-AF65-F5344CB8AC3E}">
        <p14:creationId xmlns:p14="http://schemas.microsoft.com/office/powerpoint/2010/main" val="31871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0AEAC2-9EF2-B546-B152-EDC564179775}"/>
              </a:ext>
            </a:extLst>
          </p:cNvPr>
          <p:cNvSpPr/>
          <p:nvPr/>
        </p:nvSpPr>
        <p:spPr>
          <a:xfrm>
            <a:off x="385280" y="269823"/>
            <a:ext cx="8378576" cy="3416320"/>
          </a:xfrm>
          <a:prstGeom prst="rect">
            <a:avLst/>
          </a:prstGeom>
        </p:spPr>
        <p:txBody>
          <a:bodyPr wrap="square">
            <a:spAutoFit/>
          </a:bodyPr>
          <a:lstStyle/>
          <a:p>
            <a:r>
              <a:rPr lang="en-US" sz="1200" dirty="0"/>
              <a:t>The concept of a aesthetic, bonded bridge is not a new idea. The Maryland bridge was introduced in the 1980s with the objective of spirit valuable to structure on the abutment teeth; bonding “clasps” those quote to  lingual surfaces of those abutment teeth.</a:t>
            </a:r>
          </a:p>
          <a:p>
            <a:endParaRPr lang="en-US" sz="1200" dirty="0"/>
          </a:p>
          <a:p>
            <a:r>
              <a:rPr lang="en-US" sz="1200" dirty="0"/>
              <a:t>Use of fiber reinforced composite as a temporary or semi-permanent structure has been around nearly as long, and has  improved as the fibers, composites, and adhesive systems improved. The technique demonstrated here could be performed using the natural tooth,  a denture tooth, or a tooth made from high-quality composite. Because the natural (extracted) tooth was in good condition, it was used; to prevent conflicts of shading, symmetry or anatomy with its contrapositive.  </a:t>
            </a:r>
          </a:p>
          <a:p>
            <a:endParaRPr lang="en-US" sz="1200" dirty="0"/>
          </a:p>
          <a:p>
            <a:r>
              <a:rPr lang="en-US" sz="1200" dirty="0"/>
              <a:t>This technique might also be ideal for post-implant placement as a temporary restoration, for periodontal situation where the tooth has </a:t>
            </a:r>
            <a:r>
              <a:rPr lang="en-US" sz="1200" dirty="0" err="1"/>
              <a:t>evulsed</a:t>
            </a:r>
            <a:r>
              <a:rPr lang="en-US" sz="1200" dirty="0"/>
              <a:t> , or in the case of accident</a:t>
            </a:r>
            <a:r>
              <a:rPr lang="en-US" sz="1200"/>
              <a:t>/trauma.</a:t>
            </a:r>
            <a:endParaRPr lang="en-US" sz="1200" dirty="0"/>
          </a:p>
          <a:p>
            <a:endParaRPr lang="en-US" sz="1200" dirty="0"/>
          </a:p>
          <a:p>
            <a:r>
              <a:rPr lang="en-US" sz="1200" dirty="0"/>
              <a:t>Regardless, the technique is a straightforward one-appointment technique that requires no laboratory fee and dramatically conserves tooth structure,  should reversal and/or more expensive treatment become necessary subsequently.</a:t>
            </a:r>
          </a:p>
          <a:p>
            <a:endParaRPr lang="en-US" sz="1200" dirty="0"/>
          </a:p>
          <a:p>
            <a:r>
              <a:rPr lang="en-US" sz="1200" dirty="0"/>
              <a:t>Quartz Splint fibers  are available in Unidirectional, Woven, Rope and a Mesh, but the woven was selected for this case because of the peculiar contours of the lingual surfaces, and the ability of the Woven to adapt without “memory”. In the case of a posterior span, it is likely that the Unidirectional version would be preferred, because of the additional strength.</a:t>
            </a:r>
          </a:p>
          <a:p>
            <a:endParaRPr lang="en-US" sz="1200" dirty="0"/>
          </a:p>
        </p:txBody>
      </p:sp>
      <p:sp>
        <p:nvSpPr>
          <p:cNvPr id="3" name="Rectangle 2">
            <a:extLst>
              <a:ext uri="{FF2B5EF4-FFF2-40B4-BE49-F238E27FC236}">
                <a16:creationId xmlns:a16="http://schemas.microsoft.com/office/drawing/2014/main" id="{7656A6E5-8817-3549-9E5D-3021F5135DC2}"/>
              </a:ext>
            </a:extLst>
          </p:cNvPr>
          <p:cNvSpPr/>
          <p:nvPr/>
        </p:nvSpPr>
        <p:spPr>
          <a:xfrm>
            <a:off x="385280" y="3423764"/>
            <a:ext cx="8378576" cy="1554272"/>
          </a:xfrm>
          <a:prstGeom prst="rect">
            <a:avLst/>
          </a:prstGeom>
        </p:spPr>
        <p:txBody>
          <a:bodyPr wrap="square">
            <a:spAutoFit/>
          </a:bodyPr>
          <a:lstStyle/>
          <a:p>
            <a:r>
              <a:rPr lang="en-US" sz="1200" b="1" dirty="0"/>
              <a:t>Products used in this case:</a:t>
            </a:r>
            <a:endParaRPr lang="en-US" sz="1200" dirty="0"/>
          </a:p>
          <a:p>
            <a:endParaRPr lang="en-US" sz="1200" dirty="0"/>
          </a:p>
          <a:p>
            <a:r>
              <a:rPr lang="en-US" sz="1200" dirty="0"/>
              <a:t>RTD Quartz Splint (Woven)</a:t>
            </a:r>
          </a:p>
          <a:p>
            <a:r>
              <a:rPr lang="en-US" sz="1200" dirty="0"/>
              <a:t>Bisco Uni-Etch</a:t>
            </a:r>
          </a:p>
          <a:p>
            <a:r>
              <a:rPr lang="en-US" sz="1200" dirty="0"/>
              <a:t>RTD </a:t>
            </a:r>
            <a:r>
              <a:rPr lang="en-US" sz="1200" dirty="0" err="1"/>
              <a:t>Sealbond</a:t>
            </a:r>
            <a:r>
              <a:rPr lang="en-US" sz="1200" dirty="0"/>
              <a:t> Ultima Adhesive (5th Generation)</a:t>
            </a:r>
          </a:p>
          <a:p>
            <a:r>
              <a:rPr lang="en-US" sz="1200" dirty="0"/>
              <a:t>RTD Quartz Splint Flow (flowable composite)</a:t>
            </a:r>
          </a:p>
          <a:p>
            <a:endParaRPr lang="en-US" sz="1200" dirty="0"/>
          </a:p>
          <a:p>
            <a:endParaRPr lang="en-US" sz="1100" dirty="0"/>
          </a:p>
        </p:txBody>
      </p:sp>
      <p:sp>
        <p:nvSpPr>
          <p:cNvPr id="4" name="TextBox 3">
            <a:extLst>
              <a:ext uri="{FF2B5EF4-FFF2-40B4-BE49-F238E27FC236}">
                <a16:creationId xmlns:a16="http://schemas.microsoft.com/office/drawing/2014/main" id="{5F401F19-AD80-FC46-9C86-C2319CC17A5E}"/>
              </a:ext>
            </a:extLst>
          </p:cNvPr>
          <p:cNvSpPr txBox="1"/>
          <p:nvPr/>
        </p:nvSpPr>
        <p:spPr>
          <a:xfrm>
            <a:off x="385280" y="5263440"/>
            <a:ext cx="8318145" cy="923330"/>
          </a:xfrm>
          <a:prstGeom prst="rect">
            <a:avLst/>
          </a:prstGeom>
          <a:noFill/>
        </p:spPr>
        <p:txBody>
          <a:bodyPr wrap="square" rtlCol="0">
            <a:spAutoFit/>
          </a:bodyPr>
          <a:lstStyle/>
          <a:p>
            <a:r>
              <a:rPr lang="en-US" sz="1200" b="1" dirty="0"/>
              <a:t>Affiliations:</a:t>
            </a:r>
          </a:p>
          <a:p>
            <a:endParaRPr lang="en-US" sz="1200" b="1" dirty="0"/>
          </a:p>
          <a:p>
            <a:r>
              <a:rPr lang="en-US" sz="1200" dirty="0"/>
              <a:t>Dr. Kogan </a:t>
            </a:r>
            <a:r>
              <a:rPr lang="en-US" sz="1200" dirty="0" err="1"/>
              <a:t>Frenk</a:t>
            </a:r>
            <a:r>
              <a:rPr lang="en-US" sz="1200" dirty="0"/>
              <a:t> is a Prosthodontist in Mexico City</a:t>
            </a:r>
            <a:r>
              <a:rPr lang="en-US" sz="1200"/>
              <a:t>, Mexico.</a:t>
            </a:r>
            <a:endParaRPr lang="en-US" sz="1200" dirty="0"/>
          </a:p>
          <a:p>
            <a:endParaRPr lang="en-US" dirty="0"/>
          </a:p>
        </p:txBody>
      </p:sp>
    </p:spTree>
    <p:extLst>
      <p:ext uri="{BB962C8B-B14F-4D97-AF65-F5344CB8AC3E}">
        <p14:creationId xmlns:p14="http://schemas.microsoft.com/office/powerpoint/2010/main" val="2899757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986</TotalTime>
  <Words>725</Words>
  <Application>Microsoft Macintosh PowerPoint</Application>
  <PresentationFormat>On-screen Show (4:3)</PresentationFormat>
  <Paragraphs>55</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Hicks</dc:creator>
  <cp:lastModifiedBy>Norman Hicks</cp:lastModifiedBy>
  <cp:revision>69</cp:revision>
  <cp:lastPrinted>2018-07-30T13:19:41Z</cp:lastPrinted>
  <dcterms:created xsi:type="dcterms:W3CDTF">2018-07-26T13:37:20Z</dcterms:created>
  <dcterms:modified xsi:type="dcterms:W3CDTF">2018-08-23T14:40:26Z</dcterms:modified>
</cp:coreProperties>
</file>