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57" r:id="rId3"/>
    <p:sldId id="258" r:id="rId4"/>
    <p:sldId id="260"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1"/>
    <p:restoredTop sz="94868"/>
  </p:normalViewPr>
  <p:slideViewPr>
    <p:cSldViewPr snapToGrid="0" snapToObjects="1">
      <p:cViewPr>
        <p:scale>
          <a:sx n="190" d="100"/>
          <a:sy n="190" d="100"/>
        </p:scale>
        <p:origin x="2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25D2D-14DD-6144-BB5C-AAA1DFDC22BF}" type="datetimeFigureOut">
              <a:rPr lang="en-US" smtClean="0"/>
              <a:t>9/14/18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9301D-97B0-C848-A715-CCBE2F9CB8B8}" type="slidenum">
              <a:rPr lang="en-US" smtClean="0"/>
              <a:t>‹#›</a:t>
            </a:fld>
            <a:endParaRPr lang="en-US"/>
          </a:p>
        </p:txBody>
      </p:sp>
    </p:spTree>
    <p:extLst>
      <p:ext uri="{BB962C8B-B14F-4D97-AF65-F5344CB8AC3E}">
        <p14:creationId xmlns:p14="http://schemas.microsoft.com/office/powerpoint/2010/main" val="158861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1</a:t>
            </a:fld>
            <a:endParaRPr lang="en-US"/>
          </a:p>
        </p:txBody>
      </p:sp>
    </p:spTree>
    <p:extLst>
      <p:ext uri="{BB962C8B-B14F-4D97-AF65-F5344CB8AC3E}">
        <p14:creationId xmlns:p14="http://schemas.microsoft.com/office/powerpoint/2010/main" val="364178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2</a:t>
            </a:fld>
            <a:endParaRPr lang="en-US"/>
          </a:p>
        </p:txBody>
      </p:sp>
    </p:spTree>
    <p:extLst>
      <p:ext uri="{BB962C8B-B14F-4D97-AF65-F5344CB8AC3E}">
        <p14:creationId xmlns:p14="http://schemas.microsoft.com/office/powerpoint/2010/main" val="32130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3</a:t>
            </a:fld>
            <a:endParaRPr lang="en-US"/>
          </a:p>
        </p:txBody>
      </p:sp>
    </p:spTree>
    <p:extLst>
      <p:ext uri="{BB962C8B-B14F-4D97-AF65-F5344CB8AC3E}">
        <p14:creationId xmlns:p14="http://schemas.microsoft.com/office/powerpoint/2010/main" val="260517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4</a:t>
            </a:fld>
            <a:endParaRPr lang="en-US"/>
          </a:p>
        </p:txBody>
      </p:sp>
    </p:spTree>
    <p:extLst>
      <p:ext uri="{BB962C8B-B14F-4D97-AF65-F5344CB8AC3E}">
        <p14:creationId xmlns:p14="http://schemas.microsoft.com/office/powerpoint/2010/main" val="400326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5</a:t>
            </a:fld>
            <a:endParaRPr lang="en-US"/>
          </a:p>
        </p:txBody>
      </p:sp>
    </p:spTree>
    <p:extLst>
      <p:ext uri="{BB962C8B-B14F-4D97-AF65-F5344CB8AC3E}">
        <p14:creationId xmlns:p14="http://schemas.microsoft.com/office/powerpoint/2010/main" val="403599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2461F-39CC-304C-8BAF-F71F8985A101}" type="datetimeFigureOut">
              <a:rPr lang="en-US" smtClean="0"/>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39973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2461F-39CC-304C-8BAF-F71F8985A101}" type="datetimeFigureOut">
              <a:rPr lang="en-US" smtClean="0"/>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97991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2461F-39CC-304C-8BAF-F71F8985A101}" type="datetimeFigureOut">
              <a:rPr lang="en-US" smtClean="0"/>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61861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2461F-39CC-304C-8BAF-F71F8985A101}" type="datetimeFigureOut">
              <a:rPr lang="en-US" smtClean="0"/>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6349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461F-39CC-304C-8BAF-F71F8985A101}" type="datetimeFigureOut">
              <a:rPr lang="en-US" smtClean="0"/>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49928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42461F-39CC-304C-8BAF-F71F8985A101}" type="datetimeFigureOut">
              <a:rPr lang="en-US" smtClean="0"/>
              <a:t>9/14/18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53879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42461F-39CC-304C-8BAF-F71F8985A101}" type="datetimeFigureOut">
              <a:rPr lang="en-US" smtClean="0"/>
              <a:t>9/14/18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17024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42461F-39CC-304C-8BAF-F71F8985A101}" type="datetimeFigureOut">
              <a:rPr lang="en-US" smtClean="0"/>
              <a:t>9/14/18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71348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461F-39CC-304C-8BAF-F71F8985A101}" type="datetimeFigureOut">
              <a:rPr lang="en-US" smtClean="0"/>
              <a:t>9/14/18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121267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461F-39CC-304C-8BAF-F71F8985A101}" type="datetimeFigureOut">
              <a:rPr lang="en-US" smtClean="0"/>
              <a:t>9/14/18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31239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461F-39CC-304C-8BAF-F71F8985A101}" type="datetimeFigureOut">
              <a:rPr lang="en-US" smtClean="0"/>
              <a:t>9/14/18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14674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461F-39CC-304C-8BAF-F71F8985A101}" type="datetimeFigureOut">
              <a:rPr lang="en-US" smtClean="0"/>
              <a:t>9/14/18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91A36-C7E0-5F44-868E-6815490A1134}" type="slidenum">
              <a:rPr lang="en-US" smtClean="0"/>
              <a:t>‹#›</a:t>
            </a:fld>
            <a:endParaRPr lang="en-US"/>
          </a:p>
        </p:txBody>
      </p:sp>
    </p:spTree>
    <p:extLst>
      <p:ext uri="{BB962C8B-B14F-4D97-AF65-F5344CB8AC3E}">
        <p14:creationId xmlns:p14="http://schemas.microsoft.com/office/powerpoint/2010/main" val="3485272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B5C409-EA72-544E-BA68-0A59DB492C57}"/>
              </a:ext>
            </a:extLst>
          </p:cNvPr>
          <p:cNvSpPr/>
          <p:nvPr/>
        </p:nvSpPr>
        <p:spPr>
          <a:xfrm>
            <a:off x="304800" y="4505423"/>
            <a:ext cx="8754599" cy="2215991"/>
          </a:xfrm>
          <a:prstGeom prst="rect">
            <a:avLst/>
          </a:prstGeom>
        </p:spPr>
        <p:txBody>
          <a:bodyPr wrap="square">
            <a:spAutoFit/>
          </a:bodyPr>
          <a:lstStyle/>
          <a:p>
            <a:r>
              <a:rPr lang="en-US" sz="1200" dirty="0"/>
              <a:t>The sequelae of untreated periodontitis is a big problem, many times, leading to the following:</a:t>
            </a:r>
          </a:p>
          <a:p>
            <a:pPr marL="171450" lvl="0" indent="-171450">
              <a:buFont typeface="Arial" panose="020B0604020202020204" pitchFamily="34" charset="0"/>
              <a:buChar char="•"/>
            </a:pPr>
            <a:r>
              <a:rPr lang="en-US" sz="1200" dirty="0"/>
              <a:t>Increased tooth mobility resulting from bone loss.</a:t>
            </a:r>
          </a:p>
          <a:p>
            <a:pPr marL="171450" lvl="0" indent="-171450">
              <a:buFont typeface="Arial" panose="020B0604020202020204" pitchFamily="34" charset="0"/>
              <a:buChar char="•"/>
            </a:pPr>
            <a:r>
              <a:rPr lang="en-US" sz="1200" dirty="0"/>
              <a:t>Gum recession</a:t>
            </a:r>
          </a:p>
          <a:p>
            <a:pPr marL="171450" lvl="0" indent="-171450">
              <a:buFont typeface="Arial" panose="020B0604020202020204" pitchFamily="34" charset="0"/>
              <a:buChar char="•"/>
            </a:pPr>
            <a:r>
              <a:rPr lang="en-US" sz="1200" dirty="0"/>
              <a:t>Over eruption of teeth</a:t>
            </a:r>
          </a:p>
          <a:p>
            <a:pPr marL="171450" lvl="0" indent="-171450">
              <a:buFont typeface="Arial" panose="020B0604020202020204" pitchFamily="34" charset="0"/>
              <a:buChar char="•"/>
            </a:pPr>
            <a:r>
              <a:rPr lang="en-US" sz="1200" dirty="0"/>
              <a:t>Patient lack of self-esteem due to poor dental aesthetics </a:t>
            </a:r>
          </a:p>
          <a:p>
            <a:pPr marL="171450" lvl="0" indent="-171450">
              <a:buFont typeface="Arial" panose="020B0604020202020204" pitchFamily="34" charset="0"/>
              <a:buChar char="•"/>
            </a:pPr>
            <a:r>
              <a:rPr lang="en-US" sz="1200" dirty="0"/>
              <a:t>Dental implants, bone grafts and fixed partial dentures are considered to be expensive treatments for patients</a:t>
            </a:r>
          </a:p>
          <a:p>
            <a:pPr marL="171450" indent="-171450">
              <a:buFont typeface="Arial" panose="020B0604020202020204" pitchFamily="34" charset="0"/>
              <a:buChar char="•"/>
            </a:pPr>
            <a:r>
              <a:rPr lang="en-US" sz="1200" dirty="0"/>
              <a:t>Difficulty in attaining desired objectives with complex restorations .</a:t>
            </a:r>
          </a:p>
          <a:p>
            <a:endParaRPr lang="en-US" sz="1200" dirty="0"/>
          </a:p>
          <a:p>
            <a:r>
              <a:rPr lang="en-US" sz="1200" dirty="0"/>
              <a:t>Not all patients are candidates for implants, and  </a:t>
            </a:r>
            <a:r>
              <a:rPr lang="en-US" sz="1200" dirty="0" err="1"/>
              <a:t>perio</a:t>
            </a:r>
            <a:r>
              <a:rPr lang="en-US" sz="1200" dirty="0"/>
              <a:t>-restorative therapy using fiber and composite have been a staple in my practice for 18 years, achieving a reliable, economic result in one appointment.</a:t>
            </a:r>
          </a:p>
          <a:p>
            <a:r>
              <a:rPr lang="en-US" dirty="0"/>
              <a:t> </a:t>
            </a:r>
          </a:p>
        </p:txBody>
      </p:sp>
      <p:sp>
        <p:nvSpPr>
          <p:cNvPr id="7" name="TextBox 6">
            <a:extLst>
              <a:ext uri="{FF2B5EF4-FFF2-40B4-BE49-F238E27FC236}">
                <a16:creationId xmlns:a16="http://schemas.microsoft.com/office/drawing/2014/main" id="{4771FF3B-A68D-664C-9B07-D5038322DD7D}"/>
              </a:ext>
            </a:extLst>
          </p:cNvPr>
          <p:cNvSpPr txBox="1"/>
          <p:nvPr/>
        </p:nvSpPr>
        <p:spPr>
          <a:xfrm>
            <a:off x="3288901" y="306457"/>
            <a:ext cx="5600798" cy="461665"/>
          </a:xfrm>
          <a:prstGeom prst="rect">
            <a:avLst/>
          </a:prstGeom>
          <a:noFill/>
        </p:spPr>
        <p:txBody>
          <a:bodyPr wrap="square" rtlCol="0">
            <a:spAutoFit/>
          </a:bodyPr>
          <a:lstStyle/>
          <a:p>
            <a:r>
              <a:rPr lang="en-US" sz="1200" dirty="0"/>
              <a:t>September, 2018</a:t>
            </a:r>
          </a:p>
          <a:p>
            <a:r>
              <a:rPr lang="en-US" sz="1200" b="1" dirty="0"/>
              <a:t>Clinical Case: Quartz Splint UD , Tooth Replacement  (Composite)</a:t>
            </a:r>
          </a:p>
        </p:txBody>
      </p:sp>
      <p:grpSp>
        <p:nvGrpSpPr>
          <p:cNvPr id="16" name="Group 15">
            <a:extLst>
              <a:ext uri="{FF2B5EF4-FFF2-40B4-BE49-F238E27FC236}">
                <a16:creationId xmlns:a16="http://schemas.microsoft.com/office/drawing/2014/main" id="{4C5A0EE4-98E7-FF4B-BAE7-E0DE96CBBE76}"/>
              </a:ext>
            </a:extLst>
          </p:cNvPr>
          <p:cNvGrpSpPr/>
          <p:nvPr/>
        </p:nvGrpSpPr>
        <p:grpSpPr>
          <a:xfrm>
            <a:off x="304800" y="3717640"/>
            <a:ext cx="8505092" cy="787790"/>
            <a:chOff x="304800" y="3295613"/>
            <a:chExt cx="8505092" cy="787790"/>
          </a:xfrm>
        </p:grpSpPr>
        <p:sp>
          <p:nvSpPr>
            <p:cNvPr id="8" name="Rectangle 7">
              <a:extLst>
                <a:ext uri="{FF2B5EF4-FFF2-40B4-BE49-F238E27FC236}">
                  <a16:creationId xmlns:a16="http://schemas.microsoft.com/office/drawing/2014/main" id="{DC01B9AA-AE6D-4542-A336-609BA8B1027F}"/>
                </a:ext>
              </a:extLst>
            </p:cNvPr>
            <p:cNvSpPr/>
            <p:nvPr/>
          </p:nvSpPr>
          <p:spPr>
            <a:xfrm>
              <a:off x="304800" y="3295613"/>
              <a:ext cx="8505092" cy="787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endParaRPr>
            </a:p>
          </p:txBody>
        </p:sp>
        <p:sp>
          <p:nvSpPr>
            <p:cNvPr id="9" name="TextBox 8">
              <a:extLst>
                <a:ext uri="{FF2B5EF4-FFF2-40B4-BE49-F238E27FC236}">
                  <a16:creationId xmlns:a16="http://schemas.microsoft.com/office/drawing/2014/main" id="{24AE9CFD-9C16-3E43-AABA-3E079F84D16E}"/>
                </a:ext>
              </a:extLst>
            </p:cNvPr>
            <p:cNvSpPr txBox="1"/>
            <p:nvPr/>
          </p:nvSpPr>
          <p:spPr>
            <a:xfrm>
              <a:off x="4596218" y="3474061"/>
              <a:ext cx="1956981" cy="430887"/>
            </a:xfrm>
            <a:prstGeom prst="rect">
              <a:avLst/>
            </a:prstGeom>
            <a:noFill/>
          </p:spPr>
          <p:txBody>
            <a:bodyPr wrap="square" rtlCol="0">
              <a:spAutoFit/>
            </a:bodyPr>
            <a:lstStyle/>
            <a:p>
              <a:r>
                <a:rPr lang="en-US" sz="1100" dirty="0"/>
                <a:t>Clinical case by:</a:t>
              </a:r>
            </a:p>
            <a:p>
              <a:r>
                <a:rPr lang="en-US" sz="1100" b="1" dirty="0"/>
                <a:t>Dr. Mario  </a:t>
              </a:r>
              <a:r>
                <a:rPr lang="en-US" sz="1100" b="1" dirty="0" err="1"/>
                <a:t>Rodiguez</a:t>
              </a:r>
              <a:r>
                <a:rPr lang="en-US" sz="1100" b="1" dirty="0"/>
                <a:t> Posada</a:t>
              </a:r>
            </a:p>
          </p:txBody>
        </p:sp>
      </p:grpSp>
      <p:sp>
        <p:nvSpPr>
          <p:cNvPr id="4" name="TextBox 3">
            <a:extLst>
              <a:ext uri="{FF2B5EF4-FFF2-40B4-BE49-F238E27FC236}">
                <a16:creationId xmlns:a16="http://schemas.microsoft.com/office/drawing/2014/main" id="{C0CF88C6-1D3C-8841-BC8E-3E7463B34E5A}"/>
              </a:ext>
            </a:extLst>
          </p:cNvPr>
          <p:cNvSpPr txBox="1"/>
          <p:nvPr/>
        </p:nvSpPr>
        <p:spPr>
          <a:xfrm>
            <a:off x="1700912" y="541606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4DCDF047-1D71-D347-AE34-A711C5C2EE37}"/>
              </a:ext>
            </a:extLst>
          </p:cNvPr>
          <p:cNvSpPr txBox="1"/>
          <p:nvPr/>
        </p:nvSpPr>
        <p:spPr>
          <a:xfrm>
            <a:off x="1604996" y="5428850"/>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7A44910B-AB3F-0B4F-8B95-657F772E2D57}"/>
              </a:ext>
            </a:extLst>
          </p:cNvPr>
          <p:cNvPicPr>
            <a:picLocks noChangeAspect="1"/>
          </p:cNvPicPr>
          <p:nvPr/>
        </p:nvPicPr>
        <p:blipFill rotWithShape="1">
          <a:blip r:embed="rId3"/>
          <a:srcRect l="9071" t="10881" r="11645" b="6786"/>
          <a:stretch/>
        </p:blipFill>
        <p:spPr>
          <a:xfrm>
            <a:off x="361642" y="832039"/>
            <a:ext cx="3562657" cy="2779719"/>
          </a:xfrm>
          <a:prstGeom prst="rect">
            <a:avLst/>
          </a:prstGeom>
        </p:spPr>
      </p:pic>
      <p:pic>
        <p:nvPicPr>
          <p:cNvPr id="14" name="Picture 13">
            <a:extLst>
              <a:ext uri="{FF2B5EF4-FFF2-40B4-BE49-F238E27FC236}">
                <a16:creationId xmlns:a16="http://schemas.microsoft.com/office/drawing/2014/main" id="{2B3AE1C7-0ABE-CF48-9D70-DD80ACE284FD}"/>
              </a:ext>
            </a:extLst>
          </p:cNvPr>
          <p:cNvPicPr>
            <a:picLocks noChangeAspect="1"/>
          </p:cNvPicPr>
          <p:nvPr/>
        </p:nvPicPr>
        <p:blipFill>
          <a:blip r:embed="rId4"/>
          <a:stretch>
            <a:fillRect/>
          </a:stretch>
        </p:blipFill>
        <p:spPr>
          <a:xfrm>
            <a:off x="4076700" y="3778453"/>
            <a:ext cx="494118" cy="649248"/>
          </a:xfrm>
          <a:prstGeom prst="rect">
            <a:avLst/>
          </a:prstGeom>
        </p:spPr>
      </p:pic>
      <p:pic>
        <p:nvPicPr>
          <p:cNvPr id="15" name="Picture 14">
            <a:extLst>
              <a:ext uri="{FF2B5EF4-FFF2-40B4-BE49-F238E27FC236}">
                <a16:creationId xmlns:a16="http://schemas.microsoft.com/office/drawing/2014/main" id="{057DBF49-26F6-B640-A05C-1B097A9C914D}"/>
              </a:ext>
            </a:extLst>
          </p:cNvPr>
          <p:cNvPicPr>
            <a:picLocks/>
          </p:cNvPicPr>
          <p:nvPr/>
        </p:nvPicPr>
        <p:blipFill rotWithShape="1">
          <a:blip r:embed="rId5"/>
          <a:srcRect l="1453" t="15863" r="16805"/>
          <a:stretch/>
        </p:blipFill>
        <p:spPr>
          <a:xfrm>
            <a:off x="5247234" y="840689"/>
            <a:ext cx="3562658" cy="2771069"/>
          </a:xfrm>
          <a:prstGeom prst="rect">
            <a:avLst/>
          </a:prstGeom>
        </p:spPr>
      </p:pic>
    </p:spTree>
    <p:extLst>
      <p:ext uri="{BB962C8B-B14F-4D97-AF65-F5344CB8AC3E}">
        <p14:creationId xmlns:p14="http://schemas.microsoft.com/office/powerpoint/2010/main" val="423826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689D4D-F7E2-A841-B8A3-FBAC2E5B17D5}"/>
              </a:ext>
            </a:extLst>
          </p:cNvPr>
          <p:cNvSpPr/>
          <p:nvPr/>
        </p:nvSpPr>
        <p:spPr>
          <a:xfrm>
            <a:off x="5941985" y="3305620"/>
            <a:ext cx="2988104" cy="615553"/>
          </a:xfrm>
          <a:prstGeom prst="rect">
            <a:avLst/>
          </a:prstGeom>
        </p:spPr>
        <p:txBody>
          <a:bodyPr wrap="square">
            <a:spAutoFit/>
          </a:bodyPr>
          <a:lstStyle/>
          <a:p>
            <a:r>
              <a:rPr lang="en-US" sz="1100" dirty="0"/>
              <a:t>3. Tooth preparation was performed in the incisal and buccal region.</a:t>
            </a:r>
          </a:p>
          <a:p>
            <a:endParaRPr lang="en-US" sz="1200" dirty="0"/>
          </a:p>
        </p:txBody>
      </p:sp>
      <p:sp>
        <p:nvSpPr>
          <p:cNvPr id="12" name="Rectangle 11">
            <a:extLst>
              <a:ext uri="{FF2B5EF4-FFF2-40B4-BE49-F238E27FC236}">
                <a16:creationId xmlns:a16="http://schemas.microsoft.com/office/drawing/2014/main" id="{B9187132-2353-3E49-8C1D-EEDAE2B6048E}"/>
              </a:ext>
            </a:extLst>
          </p:cNvPr>
          <p:cNvSpPr/>
          <p:nvPr/>
        </p:nvSpPr>
        <p:spPr>
          <a:xfrm>
            <a:off x="2990522" y="6021275"/>
            <a:ext cx="2882575" cy="600164"/>
          </a:xfrm>
          <a:prstGeom prst="rect">
            <a:avLst/>
          </a:prstGeom>
        </p:spPr>
        <p:txBody>
          <a:bodyPr wrap="square">
            <a:spAutoFit/>
          </a:bodyPr>
          <a:lstStyle/>
          <a:p>
            <a:r>
              <a:rPr lang="en-US" sz="1100" dirty="0"/>
              <a:t>5. Phosphoric acid was placed according to Manufacturer Instructions.</a:t>
            </a:r>
          </a:p>
          <a:p>
            <a:endParaRPr lang="en-US" sz="1100" dirty="0"/>
          </a:p>
        </p:txBody>
      </p:sp>
      <p:sp>
        <p:nvSpPr>
          <p:cNvPr id="16" name="Rectangle 15">
            <a:extLst>
              <a:ext uri="{FF2B5EF4-FFF2-40B4-BE49-F238E27FC236}">
                <a16:creationId xmlns:a16="http://schemas.microsoft.com/office/drawing/2014/main" id="{C800C081-3C9E-BC4A-A3BD-7E497077DF11}"/>
              </a:ext>
            </a:extLst>
          </p:cNvPr>
          <p:cNvSpPr/>
          <p:nvPr/>
        </p:nvSpPr>
        <p:spPr>
          <a:xfrm>
            <a:off x="5901743" y="6021275"/>
            <a:ext cx="2905406" cy="769441"/>
          </a:xfrm>
          <a:prstGeom prst="rect">
            <a:avLst/>
          </a:prstGeom>
        </p:spPr>
        <p:txBody>
          <a:bodyPr wrap="square">
            <a:spAutoFit/>
          </a:bodyPr>
          <a:lstStyle/>
          <a:p>
            <a:r>
              <a:rPr lang="en-US" sz="1100" dirty="0"/>
              <a:t>6. The distance between the Class III preparations was measured with a piece of wire.</a:t>
            </a:r>
          </a:p>
          <a:p>
            <a:endParaRPr lang="en-US" sz="1100" dirty="0"/>
          </a:p>
        </p:txBody>
      </p:sp>
      <p:sp>
        <p:nvSpPr>
          <p:cNvPr id="7" name="TextBox 6">
            <a:extLst>
              <a:ext uri="{FF2B5EF4-FFF2-40B4-BE49-F238E27FC236}">
                <a16:creationId xmlns:a16="http://schemas.microsoft.com/office/drawing/2014/main" id="{AA63F37B-5C83-F54D-9D1E-8DCB3C67EFC3}"/>
              </a:ext>
            </a:extLst>
          </p:cNvPr>
          <p:cNvSpPr txBox="1"/>
          <p:nvPr/>
        </p:nvSpPr>
        <p:spPr>
          <a:xfrm>
            <a:off x="107113" y="6033815"/>
            <a:ext cx="2897157" cy="938719"/>
          </a:xfrm>
          <a:prstGeom prst="rect">
            <a:avLst/>
          </a:prstGeom>
          <a:noFill/>
        </p:spPr>
        <p:txBody>
          <a:bodyPr wrap="square" rtlCol="0">
            <a:spAutoFit/>
          </a:bodyPr>
          <a:lstStyle/>
          <a:p>
            <a:r>
              <a:rPr lang="en-US" sz="1100" dirty="0"/>
              <a:t>4. Palatal Class III cavity preparations were done on abutment teeth, considering spacing required to include fiber thickness and outer resin layer.</a:t>
            </a:r>
          </a:p>
          <a:p>
            <a:r>
              <a:rPr lang="en-US" sz="1100" dirty="0"/>
              <a:t>. </a:t>
            </a:r>
          </a:p>
        </p:txBody>
      </p:sp>
      <p:sp>
        <p:nvSpPr>
          <p:cNvPr id="22" name="TextBox 21">
            <a:extLst>
              <a:ext uri="{FF2B5EF4-FFF2-40B4-BE49-F238E27FC236}">
                <a16:creationId xmlns:a16="http://schemas.microsoft.com/office/drawing/2014/main" id="{E162D5AE-51BC-2044-98A6-35F6F3885CE4}"/>
              </a:ext>
            </a:extLst>
          </p:cNvPr>
          <p:cNvSpPr txBox="1"/>
          <p:nvPr/>
        </p:nvSpPr>
        <p:spPr>
          <a:xfrm>
            <a:off x="163546" y="3305620"/>
            <a:ext cx="2897157" cy="769441"/>
          </a:xfrm>
          <a:prstGeom prst="rect">
            <a:avLst/>
          </a:prstGeom>
          <a:noFill/>
        </p:spPr>
        <p:txBody>
          <a:bodyPr wrap="square" rtlCol="0">
            <a:spAutoFit/>
          </a:bodyPr>
          <a:lstStyle/>
          <a:p>
            <a:r>
              <a:rPr lang="en-US" sz="1100" dirty="0"/>
              <a:t>1. Occlusion was analyzed as well as the amount of reduction required.</a:t>
            </a:r>
          </a:p>
          <a:p>
            <a:r>
              <a:rPr lang="en-US" sz="1100" dirty="0"/>
              <a:t>.</a:t>
            </a:r>
          </a:p>
          <a:p>
            <a:endParaRPr lang="en-US" sz="1100" dirty="0"/>
          </a:p>
        </p:txBody>
      </p:sp>
      <p:sp>
        <p:nvSpPr>
          <p:cNvPr id="25" name="TextBox 24">
            <a:extLst>
              <a:ext uri="{FF2B5EF4-FFF2-40B4-BE49-F238E27FC236}">
                <a16:creationId xmlns:a16="http://schemas.microsoft.com/office/drawing/2014/main" id="{1137009E-3246-1849-9C8B-82FB7536742C}"/>
              </a:ext>
            </a:extLst>
          </p:cNvPr>
          <p:cNvSpPr txBox="1"/>
          <p:nvPr/>
        </p:nvSpPr>
        <p:spPr>
          <a:xfrm>
            <a:off x="3074725" y="3305620"/>
            <a:ext cx="2806199" cy="600164"/>
          </a:xfrm>
          <a:prstGeom prst="rect">
            <a:avLst/>
          </a:prstGeom>
          <a:noFill/>
        </p:spPr>
        <p:txBody>
          <a:bodyPr wrap="square" rtlCol="0">
            <a:spAutoFit/>
          </a:bodyPr>
          <a:lstStyle/>
          <a:p>
            <a:r>
              <a:rPr lang="en-US" sz="1100" dirty="0"/>
              <a:t>2. Four mobile teeth were splinted to stabilize them.</a:t>
            </a:r>
          </a:p>
          <a:p>
            <a:endParaRPr lang="en-US" sz="1100" dirty="0"/>
          </a:p>
        </p:txBody>
      </p:sp>
      <p:pic>
        <p:nvPicPr>
          <p:cNvPr id="2" name="Picture 1">
            <a:extLst>
              <a:ext uri="{FF2B5EF4-FFF2-40B4-BE49-F238E27FC236}">
                <a16:creationId xmlns:a16="http://schemas.microsoft.com/office/drawing/2014/main" id="{A2ECE891-DEE7-0644-80B0-BC519D83487B}"/>
              </a:ext>
            </a:extLst>
          </p:cNvPr>
          <p:cNvPicPr>
            <a:picLocks/>
          </p:cNvPicPr>
          <p:nvPr/>
        </p:nvPicPr>
        <p:blipFill rotWithShape="1">
          <a:blip r:embed="rId3"/>
          <a:srcRect t="18120" b="-1371"/>
          <a:stretch/>
        </p:blipFill>
        <p:spPr>
          <a:xfrm>
            <a:off x="275770" y="1479686"/>
            <a:ext cx="2743200" cy="1803631"/>
          </a:xfrm>
          <a:prstGeom prst="rect">
            <a:avLst/>
          </a:prstGeom>
        </p:spPr>
      </p:pic>
      <p:pic>
        <p:nvPicPr>
          <p:cNvPr id="3" name="Picture 2">
            <a:extLst>
              <a:ext uri="{FF2B5EF4-FFF2-40B4-BE49-F238E27FC236}">
                <a16:creationId xmlns:a16="http://schemas.microsoft.com/office/drawing/2014/main" id="{26CAE18B-8F51-4442-AE0E-427E257CCF17}"/>
              </a:ext>
            </a:extLst>
          </p:cNvPr>
          <p:cNvPicPr>
            <a:picLocks noChangeAspect="1"/>
          </p:cNvPicPr>
          <p:nvPr/>
        </p:nvPicPr>
        <p:blipFill rotWithShape="1">
          <a:blip r:embed="rId4"/>
          <a:srcRect t="14950"/>
          <a:stretch/>
        </p:blipFill>
        <p:spPr>
          <a:xfrm>
            <a:off x="3131194" y="1479686"/>
            <a:ext cx="2753625" cy="1759628"/>
          </a:xfrm>
          <a:prstGeom prst="rect">
            <a:avLst/>
          </a:prstGeom>
        </p:spPr>
      </p:pic>
      <p:pic>
        <p:nvPicPr>
          <p:cNvPr id="4" name="Picture 3">
            <a:extLst>
              <a:ext uri="{FF2B5EF4-FFF2-40B4-BE49-F238E27FC236}">
                <a16:creationId xmlns:a16="http://schemas.microsoft.com/office/drawing/2014/main" id="{681CC41E-A651-2D4D-802D-C0337DFF238E}"/>
              </a:ext>
            </a:extLst>
          </p:cNvPr>
          <p:cNvPicPr>
            <a:picLocks/>
          </p:cNvPicPr>
          <p:nvPr/>
        </p:nvPicPr>
        <p:blipFill rotWithShape="1">
          <a:blip r:embed="rId5"/>
          <a:srcRect t="14008"/>
          <a:stretch/>
        </p:blipFill>
        <p:spPr>
          <a:xfrm>
            <a:off x="5997043" y="1479686"/>
            <a:ext cx="2743200" cy="1759628"/>
          </a:xfrm>
          <a:prstGeom prst="rect">
            <a:avLst/>
          </a:prstGeom>
        </p:spPr>
      </p:pic>
      <p:pic>
        <p:nvPicPr>
          <p:cNvPr id="5" name="Picture 4">
            <a:extLst>
              <a:ext uri="{FF2B5EF4-FFF2-40B4-BE49-F238E27FC236}">
                <a16:creationId xmlns:a16="http://schemas.microsoft.com/office/drawing/2014/main" id="{3B9E94FB-7B47-7F4C-893C-9CE8A6F77D03}"/>
              </a:ext>
            </a:extLst>
          </p:cNvPr>
          <p:cNvPicPr>
            <a:picLocks noChangeAspect="1"/>
          </p:cNvPicPr>
          <p:nvPr/>
        </p:nvPicPr>
        <p:blipFill rotWithShape="1">
          <a:blip r:embed="rId6"/>
          <a:srcRect t="14367" r="5402"/>
          <a:stretch/>
        </p:blipFill>
        <p:spPr>
          <a:xfrm>
            <a:off x="184091" y="4168917"/>
            <a:ext cx="2743200" cy="1852358"/>
          </a:xfrm>
          <a:prstGeom prst="rect">
            <a:avLst/>
          </a:prstGeom>
        </p:spPr>
      </p:pic>
      <p:pic>
        <p:nvPicPr>
          <p:cNvPr id="6" name="Picture 5">
            <a:extLst>
              <a:ext uri="{FF2B5EF4-FFF2-40B4-BE49-F238E27FC236}">
                <a16:creationId xmlns:a16="http://schemas.microsoft.com/office/drawing/2014/main" id="{D2C04FC2-E14E-3944-9C15-4A2E65DC0A19}"/>
              </a:ext>
            </a:extLst>
          </p:cNvPr>
          <p:cNvPicPr>
            <a:picLocks noChangeAspect="1"/>
          </p:cNvPicPr>
          <p:nvPr/>
        </p:nvPicPr>
        <p:blipFill rotWithShape="1">
          <a:blip r:embed="rId7"/>
          <a:srcRect t="15613" r="5743"/>
          <a:stretch/>
        </p:blipFill>
        <p:spPr>
          <a:xfrm>
            <a:off x="3004270" y="4180696"/>
            <a:ext cx="2743200" cy="1828800"/>
          </a:xfrm>
          <a:prstGeom prst="rect">
            <a:avLst/>
          </a:prstGeom>
        </p:spPr>
      </p:pic>
      <p:pic>
        <p:nvPicPr>
          <p:cNvPr id="8" name="Picture 7">
            <a:extLst>
              <a:ext uri="{FF2B5EF4-FFF2-40B4-BE49-F238E27FC236}">
                <a16:creationId xmlns:a16="http://schemas.microsoft.com/office/drawing/2014/main" id="{2345F62A-6014-3C4A-B960-7A651C14293F}"/>
              </a:ext>
            </a:extLst>
          </p:cNvPr>
          <p:cNvPicPr>
            <a:picLocks noChangeAspect="1"/>
          </p:cNvPicPr>
          <p:nvPr/>
        </p:nvPicPr>
        <p:blipFill rotWithShape="1">
          <a:blip r:embed="rId8"/>
          <a:srcRect t="18851" r="7332"/>
          <a:stretch/>
        </p:blipFill>
        <p:spPr>
          <a:xfrm>
            <a:off x="5997043" y="4168917"/>
            <a:ext cx="2743200" cy="1828800"/>
          </a:xfrm>
          <a:prstGeom prst="rect">
            <a:avLst/>
          </a:prstGeom>
        </p:spPr>
      </p:pic>
      <p:sp>
        <p:nvSpPr>
          <p:cNvPr id="9" name="TextBox 8">
            <a:extLst>
              <a:ext uri="{FF2B5EF4-FFF2-40B4-BE49-F238E27FC236}">
                <a16:creationId xmlns:a16="http://schemas.microsoft.com/office/drawing/2014/main" id="{E81ACC36-D3E4-4F43-9488-15EE45553DF4}"/>
              </a:ext>
            </a:extLst>
          </p:cNvPr>
          <p:cNvSpPr txBox="1"/>
          <p:nvPr/>
        </p:nvSpPr>
        <p:spPr>
          <a:xfrm>
            <a:off x="275770" y="174466"/>
            <a:ext cx="8464473" cy="1384995"/>
          </a:xfrm>
          <a:prstGeom prst="rect">
            <a:avLst/>
          </a:prstGeom>
          <a:noFill/>
        </p:spPr>
        <p:txBody>
          <a:bodyPr wrap="square" rtlCol="0">
            <a:spAutoFit/>
          </a:bodyPr>
          <a:lstStyle/>
          <a:p>
            <a:r>
              <a:rPr lang="en-US" sz="1200" dirty="0"/>
              <a:t>I have been using dental fiberglass in my practice for 18 years with excellent results, having resolved approximately 700 simple to complex cases with excellent and lasting results. The case that I selected reflects how a difficult dental case was able to be resolved satisfactorily in just a few hours. </a:t>
            </a:r>
          </a:p>
          <a:p>
            <a:r>
              <a:rPr lang="en-US" sz="1200" dirty="0"/>
              <a:t> </a:t>
            </a:r>
          </a:p>
          <a:p>
            <a:r>
              <a:rPr lang="en-US" sz="1200" dirty="0"/>
              <a:t>The patient is a 33 year-old male referred to me by his periodontist  The upper central and the lateral incisors had Grade 1 Mobility based on Nyman´s et al Mobility Index . Number 9 was missing.</a:t>
            </a:r>
          </a:p>
          <a:p>
            <a:endParaRPr lang="en-US" sz="1200" dirty="0"/>
          </a:p>
        </p:txBody>
      </p:sp>
    </p:spTree>
    <p:extLst>
      <p:ext uri="{BB962C8B-B14F-4D97-AF65-F5344CB8AC3E}">
        <p14:creationId xmlns:p14="http://schemas.microsoft.com/office/powerpoint/2010/main" val="423434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88FA842-BA81-DE48-A10E-E3442F5E91B4}"/>
              </a:ext>
            </a:extLst>
          </p:cNvPr>
          <p:cNvSpPr/>
          <p:nvPr/>
        </p:nvSpPr>
        <p:spPr>
          <a:xfrm>
            <a:off x="5951796" y="5424647"/>
            <a:ext cx="3000277" cy="600164"/>
          </a:xfrm>
          <a:prstGeom prst="rect">
            <a:avLst/>
          </a:prstGeom>
        </p:spPr>
        <p:txBody>
          <a:bodyPr wrap="square">
            <a:spAutoFit/>
          </a:bodyPr>
          <a:lstStyle/>
          <a:p>
            <a:r>
              <a:rPr lang="en-US" sz="1100" dirty="0"/>
              <a:t>12. A diamond bur is used to shape the composite teeth.</a:t>
            </a:r>
          </a:p>
          <a:p>
            <a:endParaRPr lang="en-US" sz="1100" dirty="0"/>
          </a:p>
        </p:txBody>
      </p:sp>
      <p:sp>
        <p:nvSpPr>
          <p:cNvPr id="27" name="TextBox 26">
            <a:extLst>
              <a:ext uri="{FF2B5EF4-FFF2-40B4-BE49-F238E27FC236}">
                <a16:creationId xmlns:a16="http://schemas.microsoft.com/office/drawing/2014/main" id="{DC0A0956-6F99-F54C-B02F-7B2740D5464B}"/>
              </a:ext>
            </a:extLst>
          </p:cNvPr>
          <p:cNvSpPr txBox="1"/>
          <p:nvPr/>
        </p:nvSpPr>
        <p:spPr>
          <a:xfrm>
            <a:off x="224032" y="5424647"/>
            <a:ext cx="2813218" cy="769441"/>
          </a:xfrm>
          <a:prstGeom prst="rect">
            <a:avLst/>
          </a:prstGeom>
          <a:noFill/>
        </p:spPr>
        <p:txBody>
          <a:bodyPr wrap="square" rtlCol="0">
            <a:spAutoFit/>
          </a:bodyPr>
          <a:lstStyle/>
          <a:p>
            <a:r>
              <a:rPr lang="en-US" sz="1100" dirty="0"/>
              <a:t>10. The structure is incrementally con-structed by adding layers of  the Quartz Splint and Flowable, and light-cured.</a:t>
            </a:r>
          </a:p>
          <a:p>
            <a:endParaRPr lang="en-US" sz="1100" dirty="0"/>
          </a:p>
        </p:txBody>
      </p:sp>
      <p:sp>
        <p:nvSpPr>
          <p:cNvPr id="34" name="TextBox 33">
            <a:extLst>
              <a:ext uri="{FF2B5EF4-FFF2-40B4-BE49-F238E27FC236}">
                <a16:creationId xmlns:a16="http://schemas.microsoft.com/office/drawing/2014/main" id="{2C03D59E-1C29-E644-A638-8CD3C9DDDD3D}"/>
              </a:ext>
            </a:extLst>
          </p:cNvPr>
          <p:cNvSpPr txBox="1"/>
          <p:nvPr/>
        </p:nvSpPr>
        <p:spPr>
          <a:xfrm>
            <a:off x="247303" y="2211748"/>
            <a:ext cx="2813218" cy="600164"/>
          </a:xfrm>
          <a:prstGeom prst="rect">
            <a:avLst/>
          </a:prstGeom>
          <a:noFill/>
        </p:spPr>
        <p:txBody>
          <a:bodyPr wrap="square" rtlCol="0">
            <a:spAutoFit/>
          </a:bodyPr>
          <a:lstStyle/>
          <a:p>
            <a:r>
              <a:rPr lang="en-US" sz="1100" dirty="0"/>
              <a:t>7. The QS fibers were cut to match the wire analog.</a:t>
            </a:r>
          </a:p>
          <a:p>
            <a:endParaRPr lang="en-US" sz="1100" dirty="0"/>
          </a:p>
        </p:txBody>
      </p:sp>
      <p:sp>
        <p:nvSpPr>
          <p:cNvPr id="35" name="TextBox 34">
            <a:extLst>
              <a:ext uri="{FF2B5EF4-FFF2-40B4-BE49-F238E27FC236}">
                <a16:creationId xmlns:a16="http://schemas.microsoft.com/office/drawing/2014/main" id="{E9CDE1A0-95B0-574B-8936-4401C7C0260E}"/>
              </a:ext>
            </a:extLst>
          </p:cNvPr>
          <p:cNvSpPr txBox="1"/>
          <p:nvPr/>
        </p:nvSpPr>
        <p:spPr>
          <a:xfrm>
            <a:off x="3060521" y="2211748"/>
            <a:ext cx="2813218" cy="600164"/>
          </a:xfrm>
          <a:prstGeom prst="rect">
            <a:avLst/>
          </a:prstGeom>
          <a:noFill/>
        </p:spPr>
        <p:txBody>
          <a:bodyPr wrap="square" rtlCol="0">
            <a:spAutoFit/>
          </a:bodyPr>
          <a:lstStyle/>
          <a:p>
            <a:r>
              <a:rPr lang="en-US" sz="1100" dirty="0"/>
              <a:t>8. A layer of bonding resin was applied, and light-cured.</a:t>
            </a:r>
          </a:p>
          <a:p>
            <a:endParaRPr lang="en-US" sz="1100" dirty="0"/>
          </a:p>
        </p:txBody>
      </p:sp>
      <p:sp>
        <p:nvSpPr>
          <p:cNvPr id="36" name="Rectangle 35">
            <a:extLst>
              <a:ext uri="{FF2B5EF4-FFF2-40B4-BE49-F238E27FC236}">
                <a16:creationId xmlns:a16="http://schemas.microsoft.com/office/drawing/2014/main" id="{C71C3936-8555-BB43-AE20-07EAF56E258F}"/>
              </a:ext>
            </a:extLst>
          </p:cNvPr>
          <p:cNvSpPr/>
          <p:nvPr/>
        </p:nvSpPr>
        <p:spPr>
          <a:xfrm>
            <a:off x="3060521" y="5424647"/>
            <a:ext cx="3038275" cy="600164"/>
          </a:xfrm>
          <a:prstGeom prst="rect">
            <a:avLst/>
          </a:prstGeom>
        </p:spPr>
        <p:txBody>
          <a:bodyPr wrap="square">
            <a:spAutoFit/>
          </a:bodyPr>
          <a:lstStyle/>
          <a:p>
            <a:r>
              <a:rPr lang="en-US" sz="1100" dirty="0"/>
              <a:t>11. The </a:t>
            </a:r>
            <a:r>
              <a:rPr lang="en-US" sz="1100" dirty="0" err="1"/>
              <a:t>pontic</a:t>
            </a:r>
            <a:r>
              <a:rPr lang="en-US" sz="1100" dirty="0"/>
              <a:t> is built by adding composite and fibers, light-curing  each increment.</a:t>
            </a:r>
          </a:p>
          <a:p>
            <a:r>
              <a:rPr lang="en-US" sz="1100" dirty="0"/>
              <a:t>  </a:t>
            </a:r>
          </a:p>
        </p:txBody>
      </p:sp>
      <p:sp>
        <p:nvSpPr>
          <p:cNvPr id="26" name="TextBox 25">
            <a:extLst>
              <a:ext uri="{FF2B5EF4-FFF2-40B4-BE49-F238E27FC236}">
                <a16:creationId xmlns:a16="http://schemas.microsoft.com/office/drawing/2014/main" id="{AF5B2388-878F-054A-B4B4-5E2C28636818}"/>
              </a:ext>
            </a:extLst>
          </p:cNvPr>
          <p:cNvSpPr txBox="1"/>
          <p:nvPr/>
        </p:nvSpPr>
        <p:spPr>
          <a:xfrm>
            <a:off x="5959825" y="2211748"/>
            <a:ext cx="2941447" cy="1107996"/>
          </a:xfrm>
          <a:prstGeom prst="rect">
            <a:avLst/>
          </a:prstGeom>
          <a:noFill/>
        </p:spPr>
        <p:txBody>
          <a:bodyPr wrap="square" rtlCol="0">
            <a:spAutoFit/>
          </a:bodyPr>
          <a:lstStyle/>
          <a:p>
            <a:r>
              <a:rPr lang="en-US" sz="1100" dirty="0"/>
              <a:t>9. A flowable composite was placed in the Class III preps, and on the ends of the cut fibers. The fiber “span” is positioned and light-cured.</a:t>
            </a:r>
          </a:p>
          <a:p>
            <a:endParaRPr lang="en-US" sz="1100" dirty="0"/>
          </a:p>
          <a:p>
            <a:endParaRPr lang="en-US" sz="1100" dirty="0"/>
          </a:p>
          <a:p>
            <a:endParaRPr lang="en-US" sz="1100" dirty="0"/>
          </a:p>
        </p:txBody>
      </p:sp>
      <p:pic>
        <p:nvPicPr>
          <p:cNvPr id="2" name="Picture 1">
            <a:extLst>
              <a:ext uri="{FF2B5EF4-FFF2-40B4-BE49-F238E27FC236}">
                <a16:creationId xmlns:a16="http://schemas.microsoft.com/office/drawing/2014/main" id="{94DBF99E-91D8-0E4B-94BB-835611AD972E}"/>
              </a:ext>
            </a:extLst>
          </p:cNvPr>
          <p:cNvPicPr>
            <a:picLocks/>
          </p:cNvPicPr>
          <p:nvPr/>
        </p:nvPicPr>
        <p:blipFill rotWithShape="1">
          <a:blip r:embed="rId3"/>
          <a:srcRect l="22159" t="21970" r="18181" b="18939"/>
          <a:stretch/>
        </p:blipFill>
        <p:spPr>
          <a:xfrm>
            <a:off x="297140" y="381000"/>
            <a:ext cx="2740109" cy="1830748"/>
          </a:xfrm>
          <a:prstGeom prst="rect">
            <a:avLst/>
          </a:prstGeom>
        </p:spPr>
      </p:pic>
      <p:pic>
        <p:nvPicPr>
          <p:cNvPr id="3" name="Picture 2">
            <a:extLst>
              <a:ext uri="{FF2B5EF4-FFF2-40B4-BE49-F238E27FC236}">
                <a16:creationId xmlns:a16="http://schemas.microsoft.com/office/drawing/2014/main" id="{5EA419AB-CD87-874D-BEC6-FAA064E26EE2}"/>
              </a:ext>
            </a:extLst>
          </p:cNvPr>
          <p:cNvPicPr>
            <a:picLocks/>
          </p:cNvPicPr>
          <p:nvPr/>
        </p:nvPicPr>
        <p:blipFill rotWithShape="1">
          <a:blip r:embed="rId4"/>
          <a:srcRect t="15737" r="5570"/>
          <a:stretch/>
        </p:blipFill>
        <p:spPr>
          <a:xfrm>
            <a:off x="3167940" y="381000"/>
            <a:ext cx="2750403" cy="1830748"/>
          </a:xfrm>
          <a:prstGeom prst="rect">
            <a:avLst/>
          </a:prstGeom>
        </p:spPr>
      </p:pic>
      <p:pic>
        <p:nvPicPr>
          <p:cNvPr id="4" name="Picture 3">
            <a:extLst>
              <a:ext uri="{FF2B5EF4-FFF2-40B4-BE49-F238E27FC236}">
                <a16:creationId xmlns:a16="http://schemas.microsoft.com/office/drawing/2014/main" id="{127EEE96-B07B-B74A-8886-1D1A6D04F424}"/>
              </a:ext>
            </a:extLst>
          </p:cNvPr>
          <p:cNvPicPr>
            <a:picLocks noChangeAspect="1"/>
          </p:cNvPicPr>
          <p:nvPr/>
        </p:nvPicPr>
        <p:blipFill rotWithShape="1">
          <a:blip r:embed="rId5"/>
          <a:srcRect l="1438" t="11250" r="-1438" b="1501"/>
          <a:stretch/>
        </p:blipFill>
        <p:spPr>
          <a:xfrm>
            <a:off x="6029534" y="381000"/>
            <a:ext cx="2743200" cy="1828800"/>
          </a:xfrm>
          <a:prstGeom prst="rect">
            <a:avLst/>
          </a:prstGeom>
        </p:spPr>
      </p:pic>
      <p:pic>
        <p:nvPicPr>
          <p:cNvPr id="5" name="Picture 4">
            <a:extLst>
              <a:ext uri="{FF2B5EF4-FFF2-40B4-BE49-F238E27FC236}">
                <a16:creationId xmlns:a16="http://schemas.microsoft.com/office/drawing/2014/main" id="{38054619-B0FA-354E-9FAF-2690D5B79B36}"/>
              </a:ext>
            </a:extLst>
          </p:cNvPr>
          <p:cNvPicPr>
            <a:picLocks noChangeAspect="1"/>
          </p:cNvPicPr>
          <p:nvPr/>
        </p:nvPicPr>
        <p:blipFill rotWithShape="1">
          <a:blip r:embed="rId6"/>
          <a:srcRect t="15210" r="4576"/>
          <a:stretch/>
        </p:blipFill>
        <p:spPr>
          <a:xfrm>
            <a:off x="304716" y="3595847"/>
            <a:ext cx="2744170" cy="1828800"/>
          </a:xfrm>
          <a:prstGeom prst="rect">
            <a:avLst/>
          </a:prstGeom>
        </p:spPr>
      </p:pic>
      <p:pic>
        <p:nvPicPr>
          <p:cNvPr id="6" name="Picture 5">
            <a:extLst>
              <a:ext uri="{FF2B5EF4-FFF2-40B4-BE49-F238E27FC236}">
                <a16:creationId xmlns:a16="http://schemas.microsoft.com/office/drawing/2014/main" id="{9CA58B0C-FF34-6049-B8C5-48706615400E}"/>
              </a:ext>
            </a:extLst>
          </p:cNvPr>
          <p:cNvPicPr>
            <a:picLocks/>
          </p:cNvPicPr>
          <p:nvPr/>
        </p:nvPicPr>
        <p:blipFill rotWithShape="1">
          <a:blip r:embed="rId7"/>
          <a:srcRect t="17306" r="6239"/>
          <a:stretch/>
        </p:blipFill>
        <p:spPr>
          <a:xfrm>
            <a:off x="3174388" y="3595847"/>
            <a:ext cx="2743955" cy="1828800"/>
          </a:xfrm>
          <a:prstGeom prst="rect">
            <a:avLst/>
          </a:prstGeom>
        </p:spPr>
      </p:pic>
      <p:pic>
        <p:nvPicPr>
          <p:cNvPr id="7" name="Picture 6">
            <a:extLst>
              <a:ext uri="{FF2B5EF4-FFF2-40B4-BE49-F238E27FC236}">
                <a16:creationId xmlns:a16="http://schemas.microsoft.com/office/drawing/2014/main" id="{458FCD08-7342-5544-AAE7-7CE2F1326787}"/>
              </a:ext>
            </a:extLst>
          </p:cNvPr>
          <p:cNvPicPr>
            <a:picLocks/>
          </p:cNvPicPr>
          <p:nvPr/>
        </p:nvPicPr>
        <p:blipFill rotWithShape="1">
          <a:blip r:embed="rId8"/>
          <a:srcRect t="11720"/>
          <a:stretch/>
        </p:blipFill>
        <p:spPr>
          <a:xfrm>
            <a:off x="6053035" y="3579682"/>
            <a:ext cx="2719699" cy="1814352"/>
          </a:xfrm>
          <a:prstGeom prst="rect">
            <a:avLst/>
          </a:prstGeom>
        </p:spPr>
      </p:pic>
    </p:spTree>
    <p:extLst>
      <p:ext uri="{BB962C8B-B14F-4D97-AF65-F5344CB8AC3E}">
        <p14:creationId xmlns:p14="http://schemas.microsoft.com/office/powerpoint/2010/main" val="336554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88FA842-BA81-DE48-A10E-E3442F5E91B4}"/>
              </a:ext>
            </a:extLst>
          </p:cNvPr>
          <p:cNvSpPr/>
          <p:nvPr/>
        </p:nvSpPr>
        <p:spPr>
          <a:xfrm>
            <a:off x="5900996" y="5294336"/>
            <a:ext cx="3000277" cy="600164"/>
          </a:xfrm>
          <a:prstGeom prst="rect">
            <a:avLst/>
          </a:prstGeom>
        </p:spPr>
        <p:txBody>
          <a:bodyPr wrap="square">
            <a:spAutoFit/>
          </a:bodyPr>
          <a:lstStyle/>
          <a:p>
            <a:r>
              <a:rPr lang="en-US" sz="1100" dirty="0"/>
              <a:t>18.  Four years later, the splint is still in good shape with an adequate shine, fit and shade</a:t>
            </a:r>
          </a:p>
          <a:p>
            <a:endParaRPr lang="en-US" sz="1100" dirty="0"/>
          </a:p>
        </p:txBody>
      </p:sp>
      <p:sp>
        <p:nvSpPr>
          <p:cNvPr id="27" name="TextBox 26">
            <a:extLst>
              <a:ext uri="{FF2B5EF4-FFF2-40B4-BE49-F238E27FC236}">
                <a16:creationId xmlns:a16="http://schemas.microsoft.com/office/drawing/2014/main" id="{DC0A0956-6F99-F54C-B02F-7B2740D5464B}"/>
              </a:ext>
            </a:extLst>
          </p:cNvPr>
          <p:cNvSpPr txBox="1"/>
          <p:nvPr/>
        </p:nvSpPr>
        <p:spPr>
          <a:xfrm>
            <a:off x="247303" y="5294336"/>
            <a:ext cx="2813218" cy="600164"/>
          </a:xfrm>
          <a:prstGeom prst="rect">
            <a:avLst/>
          </a:prstGeom>
          <a:noFill/>
        </p:spPr>
        <p:txBody>
          <a:bodyPr wrap="square" rtlCol="0">
            <a:spAutoFit/>
          </a:bodyPr>
          <a:lstStyle/>
          <a:p>
            <a:r>
              <a:rPr lang="en-US" sz="1100" dirty="0"/>
              <a:t>16. High-gloss polishing is accomplished with the usual armamentarium.</a:t>
            </a:r>
          </a:p>
          <a:p>
            <a:endParaRPr lang="en-US" sz="1100" dirty="0"/>
          </a:p>
        </p:txBody>
      </p:sp>
      <p:sp>
        <p:nvSpPr>
          <p:cNvPr id="34" name="TextBox 33">
            <a:extLst>
              <a:ext uri="{FF2B5EF4-FFF2-40B4-BE49-F238E27FC236}">
                <a16:creationId xmlns:a16="http://schemas.microsoft.com/office/drawing/2014/main" id="{2C03D59E-1C29-E644-A638-8CD3C9DDDD3D}"/>
              </a:ext>
            </a:extLst>
          </p:cNvPr>
          <p:cNvSpPr txBox="1"/>
          <p:nvPr/>
        </p:nvSpPr>
        <p:spPr>
          <a:xfrm>
            <a:off x="196503" y="2211748"/>
            <a:ext cx="2813218" cy="769441"/>
          </a:xfrm>
          <a:prstGeom prst="rect">
            <a:avLst/>
          </a:prstGeom>
          <a:noFill/>
        </p:spPr>
        <p:txBody>
          <a:bodyPr wrap="square" rtlCol="0">
            <a:spAutoFit/>
          </a:bodyPr>
          <a:lstStyle/>
          <a:p>
            <a:r>
              <a:rPr lang="en-US" sz="1100" dirty="0"/>
              <a:t>13. Teeth are etched again and more adhesive applied.</a:t>
            </a:r>
          </a:p>
          <a:p>
            <a:endParaRPr lang="en-US" sz="1100" dirty="0"/>
          </a:p>
          <a:p>
            <a:endParaRPr lang="en-US" sz="1100" dirty="0"/>
          </a:p>
        </p:txBody>
      </p:sp>
      <p:sp>
        <p:nvSpPr>
          <p:cNvPr id="35" name="TextBox 34">
            <a:extLst>
              <a:ext uri="{FF2B5EF4-FFF2-40B4-BE49-F238E27FC236}">
                <a16:creationId xmlns:a16="http://schemas.microsoft.com/office/drawing/2014/main" id="{E9CDE1A0-95B0-574B-8936-4401C7C0260E}"/>
              </a:ext>
            </a:extLst>
          </p:cNvPr>
          <p:cNvSpPr txBox="1"/>
          <p:nvPr/>
        </p:nvSpPr>
        <p:spPr>
          <a:xfrm>
            <a:off x="3085921" y="2211748"/>
            <a:ext cx="2813218" cy="769441"/>
          </a:xfrm>
          <a:prstGeom prst="rect">
            <a:avLst/>
          </a:prstGeom>
          <a:noFill/>
        </p:spPr>
        <p:txBody>
          <a:bodyPr wrap="square" rtlCol="0">
            <a:spAutoFit/>
          </a:bodyPr>
          <a:lstStyle/>
          <a:p>
            <a:r>
              <a:rPr lang="en-US" sz="1100" dirty="0"/>
              <a:t>14. A final layer of strong, </a:t>
            </a:r>
            <a:r>
              <a:rPr lang="en-US" sz="1100" dirty="0" err="1"/>
              <a:t>nano</a:t>
            </a:r>
            <a:r>
              <a:rPr lang="en-US" sz="1100" dirty="0"/>
              <a:t>-filled composite is placed, sculptured and light-cured with each layer.</a:t>
            </a:r>
          </a:p>
          <a:p>
            <a:endParaRPr lang="en-US" sz="1100" dirty="0"/>
          </a:p>
        </p:txBody>
      </p:sp>
      <p:sp>
        <p:nvSpPr>
          <p:cNvPr id="36" name="Rectangle 35">
            <a:extLst>
              <a:ext uri="{FF2B5EF4-FFF2-40B4-BE49-F238E27FC236}">
                <a16:creationId xmlns:a16="http://schemas.microsoft.com/office/drawing/2014/main" id="{C71C3936-8555-BB43-AE20-07EAF56E258F}"/>
              </a:ext>
            </a:extLst>
          </p:cNvPr>
          <p:cNvSpPr/>
          <p:nvPr/>
        </p:nvSpPr>
        <p:spPr>
          <a:xfrm>
            <a:off x="3060521" y="5294336"/>
            <a:ext cx="3038275" cy="938719"/>
          </a:xfrm>
          <a:prstGeom prst="rect">
            <a:avLst/>
          </a:prstGeom>
        </p:spPr>
        <p:txBody>
          <a:bodyPr wrap="square">
            <a:spAutoFit/>
          </a:bodyPr>
          <a:lstStyle/>
          <a:p>
            <a:r>
              <a:rPr lang="en-US" sz="1100" dirty="0"/>
              <a:t>17. The occlusion was checked, adjusted as needed. Very good stability and esthetics are economically achieved in one appointment.</a:t>
            </a:r>
          </a:p>
          <a:p>
            <a:r>
              <a:rPr lang="en-US" sz="1100" dirty="0"/>
              <a:t>.</a:t>
            </a:r>
          </a:p>
          <a:p>
            <a:r>
              <a:rPr lang="en-US" sz="1100" dirty="0"/>
              <a:t>  </a:t>
            </a:r>
          </a:p>
        </p:txBody>
      </p:sp>
      <p:sp>
        <p:nvSpPr>
          <p:cNvPr id="26" name="TextBox 25">
            <a:extLst>
              <a:ext uri="{FF2B5EF4-FFF2-40B4-BE49-F238E27FC236}">
                <a16:creationId xmlns:a16="http://schemas.microsoft.com/office/drawing/2014/main" id="{AF5B2388-878F-054A-B4B4-5E2C28636818}"/>
              </a:ext>
            </a:extLst>
          </p:cNvPr>
          <p:cNvSpPr txBox="1"/>
          <p:nvPr/>
        </p:nvSpPr>
        <p:spPr>
          <a:xfrm>
            <a:off x="5959825" y="2211748"/>
            <a:ext cx="2941447" cy="938719"/>
          </a:xfrm>
          <a:prstGeom prst="rect">
            <a:avLst/>
          </a:prstGeom>
          <a:noFill/>
        </p:spPr>
        <p:txBody>
          <a:bodyPr wrap="square" rtlCol="0">
            <a:spAutoFit/>
          </a:bodyPr>
          <a:lstStyle/>
          <a:p>
            <a:r>
              <a:rPr lang="en-US" sz="1100" dirty="0"/>
              <a:t>15. Interdental areas were shaped with diamond discs at low speed.</a:t>
            </a:r>
          </a:p>
          <a:p>
            <a:endParaRPr lang="en-US" sz="1100" dirty="0"/>
          </a:p>
          <a:p>
            <a:endParaRPr lang="en-US" sz="1100" dirty="0"/>
          </a:p>
          <a:p>
            <a:endParaRPr lang="en-US" sz="1100" dirty="0"/>
          </a:p>
        </p:txBody>
      </p:sp>
      <p:pic>
        <p:nvPicPr>
          <p:cNvPr id="9" name="Picture 8">
            <a:extLst>
              <a:ext uri="{FF2B5EF4-FFF2-40B4-BE49-F238E27FC236}">
                <a16:creationId xmlns:a16="http://schemas.microsoft.com/office/drawing/2014/main" id="{B0A960CE-7875-5344-8498-E4C76CAA0FEE}"/>
              </a:ext>
            </a:extLst>
          </p:cNvPr>
          <p:cNvPicPr>
            <a:picLocks noChangeAspect="1"/>
          </p:cNvPicPr>
          <p:nvPr/>
        </p:nvPicPr>
        <p:blipFill rotWithShape="1">
          <a:blip r:embed="rId3"/>
          <a:srcRect t="17314" r="6978"/>
          <a:stretch/>
        </p:blipFill>
        <p:spPr>
          <a:xfrm>
            <a:off x="3145368" y="382948"/>
            <a:ext cx="2743200" cy="1828800"/>
          </a:xfrm>
          <a:prstGeom prst="rect">
            <a:avLst/>
          </a:prstGeom>
        </p:spPr>
      </p:pic>
      <p:pic>
        <p:nvPicPr>
          <p:cNvPr id="10" name="Picture 9">
            <a:extLst>
              <a:ext uri="{FF2B5EF4-FFF2-40B4-BE49-F238E27FC236}">
                <a16:creationId xmlns:a16="http://schemas.microsoft.com/office/drawing/2014/main" id="{BCAB3B7F-00F0-7444-B0F1-2A4B10F6668D}"/>
              </a:ext>
            </a:extLst>
          </p:cNvPr>
          <p:cNvPicPr>
            <a:picLocks noChangeAspect="1"/>
          </p:cNvPicPr>
          <p:nvPr/>
        </p:nvPicPr>
        <p:blipFill rotWithShape="1">
          <a:blip r:embed="rId4"/>
          <a:srcRect t="17394" r="6747"/>
          <a:stretch/>
        </p:blipFill>
        <p:spPr>
          <a:xfrm>
            <a:off x="6026119" y="372197"/>
            <a:ext cx="2743200" cy="1822507"/>
          </a:xfrm>
          <a:prstGeom prst="rect">
            <a:avLst/>
          </a:prstGeom>
        </p:spPr>
      </p:pic>
      <p:pic>
        <p:nvPicPr>
          <p:cNvPr id="11" name="Picture 10">
            <a:extLst>
              <a:ext uri="{FF2B5EF4-FFF2-40B4-BE49-F238E27FC236}">
                <a16:creationId xmlns:a16="http://schemas.microsoft.com/office/drawing/2014/main" id="{91C36F19-DBC6-9747-BE91-EDAB1CD4077F}"/>
              </a:ext>
            </a:extLst>
          </p:cNvPr>
          <p:cNvPicPr>
            <a:picLocks noChangeAspect="1"/>
          </p:cNvPicPr>
          <p:nvPr/>
        </p:nvPicPr>
        <p:blipFill rotWithShape="1">
          <a:blip r:embed="rId5"/>
          <a:srcRect t="20288" r="11075"/>
          <a:stretch/>
        </p:blipFill>
        <p:spPr>
          <a:xfrm>
            <a:off x="291921" y="3414736"/>
            <a:ext cx="2743200" cy="1828800"/>
          </a:xfrm>
          <a:prstGeom prst="rect">
            <a:avLst/>
          </a:prstGeom>
        </p:spPr>
      </p:pic>
      <p:pic>
        <p:nvPicPr>
          <p:cNvPr id="12" name="Picture 11">
            <a:extLst>
              <a:ext uri="{FF2B5EF4-FFF2-40B4-BE49-F238E27FC236}">
                <a16:creationId xmlns:a16="http://schemas.microsoft.com/office/drawing/2014/main" id="{979F9E5F-30CC-D944-8B49-23EE4C0A479C}"/>
              </a:ext>
            </a:extLst>
          </p:cNvPr>
          <p:cNvPicPr>
            <a:picLocks/>
          </p:cNvPicPr>
          <p:nvPr/>
        </p:nvPicPr>
        <p:blipFill rotWithShape="1">
          <a:blip r:embed="rId6"/>
          <a:srcRect t="18250" r="9853" b="1620"/>
          <a:stretch/>
        </p:blipFill>
        <p:spPr>
          <a:xfrm>
            <a:off x="282312" y="382947"/>
            <a:ext cx="2743200" cy="1828801"/>
          </a:xfrm>
          <a:prstGeom prst="rect">
            <a:avLst/>
          </a:prstGeom>
        </p:spPr>
      </p:pic>
      <p:pic>
        <p:nvPicPr>
          <p:cNvPr id="13" name="Picture 12">
            <a:extLst>
              <a:ext uri="{FF2B5EF4-FFF2-40B4-BE49-F238E27FC236}">
                <a16:creationId xmlns:a16="http://schemas.microsoft.com/office/drawing/2014/main" id="{2F84572F-8036-F744-AC98-44D21CAD58C2}"/>
              </a:ext>
            </a:extLst>
          </p:cNvPr>
          <p:cNvPicPr>
            <a:picLocks noChangeAspect="1"/>
          </p:cNvPicPr>
          <p:nvPr/>
        </p:nvPicPr>
        <p:blipFill rotWithShape="1">
          <a:blip r:embed="rId7"/>
          <a:srcRect t="15080"/>
          <a:stretch/>
        </p:blipFill>
        <p:spPr>
          <a:xfrm>
            <a:off x="3159198" y="3414736"/>
            <a:ext cx="2743200" cy="1828800"/>
          </a:xfrm>
          <a:prstGeom prst="rect">
            <a:avLst/>
          </a:prstGeom>
        </p:spPr>
      </p:pic>
      <p:pic>
        <p:nvPicPr>
          <p:cNvPr id="14" name="Picture 13">
            <a:extLst>
              <a:ext uri="{FF2B5EF4-FFF2-40B4-BE49-F238E27FC236}">
                <a16:creationId xmlns:a16="http://schemas.microsoft.com/office/drawing/2014/main" id="{3293F6C5-FB42-BB44-8BBA-D0566933CB68}"/>
              </a:ext>
            </a:extLst>
          </p:cNvPr>
          <p:cNvPicPr>
            <a:picLocks noChangeAspect="1"/>
          </p:cNvPicPr>
          <p:nvPr/>
        </p:nvPicPr>
        <p:blipFill rotWithShape="1">
          <a:blip r:embed="rId8"/>
          <a:srcRect t="18868" r="4929"/>
          <a:stretch/>
        </p:blipFill>
        <p:spPr>
          <a:xfrm>
            <a:off x="6026119" y="3414736"/>
            <a:ext cx="2743200" cy="1828800"/>
          </a:xfrm>
          <a:prstGeom prst="rect">
            <a:avLst/>
          </a:prstGeom>
        </p:spPr>
      </p:pic>
    </p:spTree>
    <p:extLst>
      <p:ext uri="{BB962C8B-B14F-4D97-AF65-F5344CB8AC3E}">
        <p14:creationId xmlns:p14="http://schemas.microsoft.com/office/powerpoint/2010/main" val="223940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0AEAC2-9EF2-B546-B152-EDC564179775}"/>
              </a:ext>
            </a:extLst>
          </p:cNvPr>
          <p:cNvSpPr/>
          <p:nvPr/>
        </p:nvSpPr>
        <p:spPr>
          <a:xfrm>
            <a:off x="385280" y="269823"/>
            <a:ext cx="8378576" cy="3600986"/>
          </a:xfrm>
          <a:prstGeom prst="rect">
            <a:avLst/>
          </a:prstGeom>
        </p:spPr>
        <p:txBody>
          <a:bodyPr wrap="square">
            <a:spAutoFit/>
          </a:bodyPr>
          <a:lstStyle/>
          <a:p>
            <a:endParaRPr lang="en-US" sz="1200" dirty="0"/>
          </a:p>
          <a:p>
            <a:r>
              <a:rPr lang="en-US" sz="1200" dirty="0"/>
              <a:t>Quartz Splint fibers  are available in Unidirectional, Woven, Rope and a Mesh. The Uni-Directional was selected for this case because of the high mechanical properties”. </a:t>
            </a:r>
          </a:p>
          <a:p>
            <a:endParaRPr lang="en-US" sz="1200" dirty="0"/>
          </a:p>
          <a:p>
            <a:r>
              <a:rPr lang="en-US" sz="1200" dirty="0"/>
              <a:t>Unfortunately, in this case, an implant would not resolve the significant amount of bone loss in tooth 1.1 and the mobility of the teeth. Placement of an implant, for this case, would be  challenging as would be the possibility of attaining a good aesthetic result. </a:t>
            </a:r>
          </a:p>
          <a:p>
            <a:endParaRPr lang="en-US" sz="1200" dirty="0"/>
          </a:p>
          <a:p>
            <a:r>
              <a:rPr lang="en-US" sz="1200" dirty="0"/>
              <a:t>The advantages of using fiberglass splints include:</a:t>
            </a:r>
          </a:p>
          <a:p>
            <a:pPr marL="628650" lvl="1" indent="-171450">
              <a:buFont typeface="Arial" panose="020B0604020202020204" pitchFamily="34" charset="0"/>
              <a:buChar char="•"/>
            </a:pPr>
            <a:r>
              <a:rPr lang="en-US" sz="1200" dirty="0"/>
              <a:t>Impressive tooth stability</a:t>
            </a:r>
          </a:p>
          <a:p>
            <a:pPr marL="628650" lvl="1" indent="-171450">
              <a:buFont typeface="Arial" panose="020B0604020202020204" pitchFamily="34" charset="0"/>
              <a:buChar char="•"/>
            </a:pPr>
            <a:r>
              <a:rPr lang="en-US" sz="1200" dirty="0"/>
              <a:t>No need for excessive reduction of teeth </a:t>
            </a:r>
          </a:p>
          <a:p>
            <a:pPr marL="628650" lvl="1" indent="-171450">
              <a:buFont typeface="Arial" panose="020B0604020202020204" pitchFamily="34" charset="0"/>
              <a:buChar char="•"/>
            </a:pPr>
            <a:r>
              <a:rPr lang="en-US" sz="1200" dirty="0"/>
              <a:t>Good aesthetic results </a:t>
            </a:r>
          </a:p>
          <a:p>
            <a:pPr marL="628650" lvl="1" indent="-171450">
              <a:buFont typeface="Arial" panose="020B0604020202020204" pitchFamily="34" charset="0"/>
              <a:buChar char="•"/>
            </a:pPr>
            <a:r>
              <a:rPr lang="en-US" sz="1200" dirty="0"/>
              <a:t>Short duration of the procedure which lasts 2-3 hours.</a:t>
            </a:r>
          </a:p>
          <a:p>
            <a:pPr marL="628650" lvl="1" indent="-171450">
              <a:buFont typeface="Arial" panose="020B0604020202020204" pitchFamily="34" charset="0"/>
              <a:buChar char="•"/>
            </a:pPr>
            <a:r>
              <a:rPr lang="en-US" sz="1200" dirty="0"/>
              <a:t>Easily repairable</a:t>
            </a:r>
          </a:p>
          <a:p>
            <a:pPr marL="628650" lvl="1" indent="-171450">
              <a:buFont typeface="Arial" panose="020B0604020202020204" pitchFamily="34" charset="0"/>
              <a:buChar char="•"/>
            </a:pPr>
            <a:r>
              <a:rPr lang="en-US" sz="1200" dirty="0"/>
              <a:t>No need to use a dental laboratory</a:t>
            </a:r>
          </a:p>
          <a:p>
            <a:pPr marL="628650" lvl="1" indent="-171450">
              <a:buFont typeface="Arial" panose="020B0604020202020204" pitchFamily="34" charset="0"/>
              <a:buChar char="•"/>
            </a:pPr>
            <a:r>
              <a:rPr lang="en-US" sz="1200" dirty="0"/>
              <a:t>The dentist has total control of the results, occlusion, shade and fit</a:t>
            </a:r>
          </a:p>
          <a:p>
            <a:pPr marL="628650" lvl="1" indent="-171450">
              <a:buFont typeface="Arial" panose="020B0604020202020204" pitchFamily="34" charset="0"/>
              <a:buChar char="•"/>
            </a:pPr>
            <a:r>
              <a:rPr lang="en-US" sz="1200" dirty="0"/>
              <a:t>Predictable results </a:t>
            </a:r>
          </a:p>
          <a:p>
            <a:pPr marL="628650" lvl="1" indent="-171450">
              <a:buFont typeface="Arial" panose="020B0604020202020204" pitchFamily="34" charset="0"/>
              <a:buChar char="•"/>
            </a:pPr>
            <a:r>
              <a:rPr lang="en-US" sz="1200" dirty="0"/>
              <a:t>Biocompatible material</a:t>
            </a:r>
          </a:p>
          <a:p>
            <a:pPr marL="628650" lvl="1" indent="-171450">
              <a:buFont typeface="Arial" panose="020B0604020202020204" pitchFamily="34" charset="0"/>
              <a:buChar char="•"/>
            </a:pPr>
            <a:r>
              <a:rPr lang="en-US" sz="1200" dirty="0"/>
              <a:t>Patients are extremely satisfied with the results.</a:t>
            </a:r>
          </a:p>
          <a:p>
            <a:endParaRPr lang="en-US" sz="1200" dirty="0"/>
          </a:p>
        </p:txBody>
      </p:sp>
      <p:sp>
        <p:nvSpPr>
          <p:cNvPr id="3" name="Rectangle 2">
            <a:extLst>
              <a:ext uri="{FF2B5EF4-FFF2-40B4-BE49-F238E27FC236}">
                <a16:creationId xmlns:a16="http://schemas.microsoft.com/office/drawing/2014/main" id="{7656A6E5-8817-3549-9E5D-3021F5135DC2}"/>
              </a:ext>
            </a:extLst>
          </p:cNvPr>
          <p:cNvSpPr/>
          <p:nvPr/>
        </p:nvSpPr>
        <p:spPr>
          <a:xfrm>
            <a:off x="385280" y="4295518"/>
            <a:ext cx="8378576" cy="1200329"/>
          </a:xfrm>
          <a:prstGeom prst="rect">
            <a:avLst/>
          </a:prstGeom>
        </p:spPr>
        <p:txBody>
          <a:bodyPr wrap="square">
            <a:spAutoFit/>
          </a:bodyPr>
          <a:lstStyle/>
          <a:p>
            <a:r>
              <a:rPr lang="en-US" sz="1200" b="1" dirty="0"/>
              <a:t>Products used in this case:</a:t>
            </a:r>
            <a:endParaRPr lang="en-US" sz="1200" dirty="0"/>
          </a:p>
          <a:p>
            <a:endParaRPr lang="en-US" sz="1200" dirty="0"/>
          </a:p>
          <a:p>
            <a:r>
              <a:rPr lang="en-US" sz="1200" dirty="0"/>
              <a:t>RTD Quartz Splint (UD)</a:t>
            </a:r>
          </a:p>
          <a:p>
            <a:r>
              <a:rPr lang="en-US" sz="1200" dirty="0"/>
              <a:t>3M Universal Single Bond  </a:t>
            </a:r>
          </a:p>
          <a:p>
            <a:r>
              <a:rPr lang="en-US" sz="1200" dirty="0"/>
              <a:t>3M Nano-filled </a:t>
            </a:r>
            <a:r>
              <a:rPr lang="en-US" sz="1200" dirty="0" err="1"/>
              <a:t>Filtek</a:t>
            </a:r>
            <a:r>
              <a:rPr lang="en-US" sz="1200" dirty="0"/>
              <a:t> Z350 Flowable composite</a:t>
            </a:r>
          </a:p>
          <a:p>
            <a:r>
              <a:rPr lang="en-US" sz="1200" dirty="0"/>
              <a:t>3M Universal Composite </a:t>
            </a:r>
          </a:p>
        </p:txBody>
      </p:sp>
      <p:sp>
        <p:nvSpPr>
          <p:cNvPr id="4" name="TextBox 3">
            <a:extLst>
              <a:ext uri="{FF2B5EF4-FFF2-40B4-BE49-F238E27FC236}">
                <a16:creationId xmlns:a16="http://schemas.microsoft.com/office/drawing/2014/main" id="{5F401F19-AD80-FC46-9C86-C2319CC17A5E}"/>
              </a:ext>
            </a:extLst>
          </p:cNvPr>
          <p:cNvSpPr txBox="1"/>
          <p:nvPr/>
        </p:nvSpPr>
        <p:spPr>
          <a:xfrm>
            <a:off x="385280" y="5652807"/>
            <a:ext cx="8318145" cy="923330"/>
          </a:xfrm>
          <a:prstGeom prst="rect">
            <a:avLst/>
          </a:prstGeom>
          <a:noFill/>
        </p:spPr>
        <p:txBody>
          <a:bodyPr wrap="square" rtlCol="0">
            <a:spAutoFit/>
          </a:bodyPr>
          <a:lstStyle/>
          <a:p>
            <a:r>
              <a:rPr lang="en-US" sz="1200" b="1" dirty="0"/>
              <a:t>Affiliations:</a:t>
            </a:r>
          </a:p>
          <a:p>
            <a:endParaRPr lang="en-US" sz="1200" b="1" dirty="0"/>
          </a:p>
          <a:p>
            <a:r>
              <a:rPr lang="en-US" sz="1200" dirty="0"/>
              <a:t>Dr. Rodriguez Posada maintains a private practice in San Jose, Costa Rica.</a:t>
            </a:r>
          </a:p>
          <a:p>
            <a:endParaRPr lang="en-US" dirty="0"/>
          </a:p>
        </p:txBody>
      </p:sp>
    </p:spTree>
    <p:extLst>
      <p:ext uri="{BB962C8B-B14F-4D97-AF65-F5344CB8AC3E}">
        <p14:creationId xmlns:p14="http://schemas.microsoft.com/office/powerpoint/2010/main" val="28997574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1295</TotalTime>
  <Words>647</Words>
  <Application>Microsoft Macintosh PowerPoint</Application>
  <PresentationFormat>On-screen Show (4:3)</PresentationFormat>
  <Paragraphs>72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Norman Hicks</dc:creator>
  <cp:lastModifiedBy>Norman Hicks</cp:lastModifiedBy>
  <cp:revision>99</cp:revision>
  <cp:lastPrinted>2018-07-30T13:19:41Z</cp:lastPrinted>
  <dcterms:created xsi:type="dcterms:W3CDTF">2018-07-26T13:37:20Z</dcterms:created>
  <dcterms:modified xsi:type="dcterms:W3CDTF">2018-09-14T14:32:39Z</dcterms:modified>
</cp:coreProperties>
</file>